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4034">
          <p15:clr>
            <a:srgbClr val="A4A3A4"/>
          </p15:clr>
        </p15:guide>
        <p15:guide id="2" pos="548">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GoogleSlidesCustomDataVersion2">
      <go:slidesCustomData xmlns:go="http://customooxmlschemas.google.com/" r:id="rId39" roundtripDataSignature="AMtx7mjsLO/ukVOYikEGQ+RG7pTR2sqRK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034" orient="horz"/>
        <p:guide pos="548"/>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customschemas.google.com/relationships/presentationmetadata" Target="metadata"/><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nl-B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 name="Google Shape;50;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333c02779d4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nl-BE"/>
              <a:t>Liesbeth</a:t>
            </a:r>
            <a:endParaRPr/>
          </a:p>
        </p:txBody>
      </p:sp>
      <p:sp>
        <p:nvSpPr>
          <p:cNvPr id="105" name="Google Shape;105;g333c02779d4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b8160ef93e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 name="Google Shape;111;g2b8160ef93e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 name="Google Shape;117;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 name="Google Shape;124;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 name="Google Shape;131;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 name="Google Shape;138;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b8160ef93e_0_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5" name="Google Shape;145;g2b8160ef93e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f0cb609023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4" name="Google Shape;154;g1f0cb60902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2" name="Google Shape;162;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2" name="Google Shape;172;p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nl-BE"/>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 name="Google Shape;56;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3" name="Google Shape;183;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nl-BE"/>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2" name="Google Shape;192;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9" name="Google Shape;199;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f0cb609023_0_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8" name="Google Shape;208;g1f0cb609023_0_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b8160ef93e_1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6" name="Google Shape;216;g2b8160ef93e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b8160ef93e_1_9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5" name="Google Shape;225;g2b8160ef93e_1_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b8160ef93e_1_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2" name="Google Shape;232;g2b8160ef93e_1_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b8160ef93e_1_10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9" name="Google Shape;239;g2b8160ef93e_1_1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b8160ef93e_1_1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7" name="Google Shape;247;g2b8160ef93e_1_1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33bd6c1c13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6" name="Google Shape;256;g333bd6c1c1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034c974063_0_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 name="Google Shape;62;g2034c974063_0_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5" name="Google Shape;265;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2" name="Google Shape;272;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7" name="Google Shape;277;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4" name="Google Shape;284;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 name="Google Shape;68;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b8160ef93e_0_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 name="Google Shape;74;g2b8160ef93e_0_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 name="Google Shape;79;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b6eb078479_0_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 name="Google Shape;85;g2b6eb078479_0_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b6eb078479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 name="Google Shape;91;g2b6eb078479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b8160ef93e_1_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 name="Google Shape;97;g2b8160ef93e_1_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ekop" type="secHead">
  <p:cSld name="SECTION_HEADER">
    <p:spTree>
      <p:nvGrpSpPr>
        <p:cNvPr id="14" name="Shape 14"/>
        <p:cNvGrpSpPr/>
        <p:nvPr/>
      </p:nvGrpSpPr>
      <p:grpSpPr>
        <a:xfrm>
          <a:off x="0" y="0"/>
          <a:ext cx="0" cy="0"/>
          <a:chOff x="0" y="0"/>
          <a:chExt cx="0" cy="0"/>
        </a:xfrm>
      </p:grpSpPr>
      <p:pic>
        <p:nvPicPr>
          <p:cNvPr descr="C:\Users\ITBOYS-H114bis\Dropbox\Kickenm\Briefhoofd nieuw logo\PPT\dia2.png" id="15" name="Google Shape;15;p23"/>
          <p:cNvPicPr preferRelativeResize="0"/>
          <p:nvPr/>
        </p:nvPicPr>
        <p:blipFill rotWithShape="1">
          <a:blip r:embed="rId2">
            <a:alphaModFix/>
          </a:blip>
          <a:srcRect b="0" l="0" r="0" t="0"/>
          <a:stretch/>
        </p:blipFill>
        <p:spPr>
          <a:xfrm>
            <a:off x="-31860" y="0"/>
            <a:ext cx="9175859" cy="6858000"/>
          </a:xfrm>
          <a:prstGeom prst="rect">
            <a:avLst/>
          </a:prstGeom>
          <a:noFill/>
          <a:ln>
            <a:noFill/>
          </a:ln>
        </p:spPr>
      </p:pic>
      <p:sp>
        <p:nvSpPr>
          <p:cNvPr id="16" name="Google Shape;16;p23"/>
          <p:cNvSpPr txBox="1"/>
          <p:nvPr>
            <p:ph type="title"/>
          </p:nvPr>
        </p:nvSpPr>
        <p:spPr>
          <a:xfrm>
            <a:off x="1140954" y="3393348"/>
            <a:ext cx="7772400" cy="638825"/>
          </a:xfrm>
          <a:prstGeom prst="rect">
            <a:avLst/>
          </a:prstGeom>
          <a:noFill/>
          <a:ln>
            <a:noFill/>
          </a:ln>
        </p:spPr>
        <p:txBody>
          <a:bodyPr anchorCtr="0" anchor="t" bIns="45700" lIns="0" spcFirstLastPara="1" rIns="91425" wrap="square" tIns="0">
            <a:normAutofit/>
          </a:bodyPr>
          <a:lstStyle>
            <a:lvl1pPr lvl="0" algn="l">
              <a:lnSpc>
                <a:spcPct val="85000"/>
              </a:lnSpc>
              <a:spcBef>
                <a:spcPts val="0"/>
              </a:spcBef>
              <a:spcAft>
                <a:spcPts val="0"/>
              </a:spcAft>
              <a:buClr>
                <a:srgbClr val="E4160A"/>
              </a:buClr>
              <a:buSzPts val="4000"/>
              <a:buFont typeface="Arial"/>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3"/>
          <p:cNvSpPr txBox="1"/>
          <p:nvPr>
            <p:ph idx="1" type="body"/>
          </p:nvPr>
        </p:nvSpPr>
        <p:spPr>
          <a:xfrm>
            <a:off x="1140954" y="4425771"/>
            <a:ext cx="7772400" cy="595955"/>
          </a:xfrm>
          <a:prstGeom prst="rect">
            <a:avLst/>
          </a:prstGeom>
          <a:noFill/>
          <a:ln>
            <a:noFill/>
          </a:ln>
        </p:spPr>
        <p:txBody>
          <a:bodyPr anchorCtr="0" anchor="t" bIns="45700" lIns="0" spcFirstLastPara="1" rIns="91425" wrap="square" tIns="0">
            <a:normAutofit/>
          </a:bodyPr>
          <a:lstStyle>
            <a:lvl1pPr indent="-228600" lvl="0" marL="457200" algn="l">
              <a:lnSpc>
                <a:spcPct val="100000"/>
              </a:lnSpc>
              <a:spcBef>
                <a:spcPts val="640"/>
              </a:spcBef>
              <a:spcAft>
                <a:spcPts val="0"/>
              </a:spcAft>
              <a:buClr>
                <a:schemeClr val="dk1"/>
              </a:buClr>
              <a:buSzPts val="3200"/>
              <a:buNone/>
              <a:defRPr b="0" sz="3200">
                <a:solidFill>
                  <a:schemeClr val="dk1"/>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p:cSld name="Titel">
    <p:spTree>
      <p:nvGrpSpPr>
        <p:cNvPr id="18" name="Shape 18"/>
        <p:cNvGrpSpPr/>
        <p:nvPr/>
      </p:nvGrpSpPr>
      <p:grpSpPr>
        <a:xfrm>
          <a:off x="0" y="0"/>
          <a:ext cx="0" cy="0"/>
          <a:chOff x="0" y="0"/>
          <a:chExt cx="0" cy="0"/>
        </a:xfrm>
      </p:grpSpPr>
      <p:sp>
        <p:nvSpPr>
          <p:cNvPr id="19" name="Google Shape;19;p24"/>
          <p:cNvSpPr txBox="1"/>
          <p:nvPr>
            <p:ph type="title"/>
          </p:nvPr>
        </p:nvSpPr>
        <p:spPr>
          <a:xfrm>
            <a:off x="1619672" y="836712"/>
            <a:ext cx="6951451" cy="580926"/>
          </a:xfrm>
          <a:prstGeom prst="rect">
            <a:avLst/>
          </a:prstGeom>
          <a:noFill/>
          <a:ln>
            <a:noFill/>
          </a:ln>
        </p:spPr>
        <p:txBody>
          <a:bodyPr anchorCtr="0" anchor="t" bIns="45700" lIns="0" spcFirstLastPara="1" rIns="91425" wrap="square" tIns="0">
            <a:normAutofit/>
          </a:bodyPr>
          <a:lstStyle>
            <a:lvl1pPr lvl="0" algn="l">
              <a:lnSpc>
                <a:spcPct val="100000"/>
              </a:lnSpc>
              <a:spcBef>
                <a:spcPts val="0"/>
              </a:spcBef>
              <a:spcAft>
                <a:spcPts val="0"/>
              </a:spcAft>
              <a:buClr>
                <a:srgbClr val="E4160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g">
  <p:cSld name="Leeg">
    <p:spTree>
      <p:nvGrpSpPr>
        <p:cNvPr id="20" name="Shape 20"/>
        <p:cNvGrpSpPr/>
        <p:nvPr/>
      </p:nvGrpSpPr>
      <p:grpSpPr>
        <a:xfrm>
          <a:off x="0" y="0"/>
          <a:ext cx="0" cy="0"/>
          <a:chOff x="0" y="0"/>
          <a:chExt cx="0" cy="0"/>
        </a:xfrm>
      </p:grpSpPr>
      <p:sp>
        <p:nvSpPr>
          <p:cNvPr id="21" name="Google Shape;21;p31"/>
          <p:cNvSpPr/>
          <p:nvPr/>
        </p:nvSpPr>
        <p:spPr>
          <a:xfrm>
            <a:off x="476250" y="571500"/>
            <a:ext cx="1619250" cy="1219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 name="Google Shape;22;p31"/>
          <p:cNvSpPr/>
          <p:nvPr/>
        </p:nvSpPr>
        <p:spPr>
          <a:xfrm>
            <a:off x="7067550" y="5638800"/>
            <a:ext cx="1619250" cy="1219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bject" type="obj">
  <p:cSld name="OBJECT">
    <p:spTree>
      <p:nvGrpSpPr>
        <p:cNvPr id="23" name="Shape 23"/>
        <p:cNvGrpSpPr/>
        <p:nvPr/>
      </p:nvGrpSpPr>
      <p:grpSpPr>
        <a:xfrm>
          <a:off x="0" y="0"/>
          <a:ext cx="0" cy="0"/>
          <a:chOff x="0" y="0"/>
          <a:chExt cx="0" cy="0"/>
        </a:xfrm>
      </p:grpSpPr>
      <p:sp>
        <p:nvSpPr>
          <p:cNvPr id="24" name="Google Shape;24;p25"/>
          <p:cNvSpPr txBox="1"/>
          <p:nvPr>
            <p:ph type="title"/>
          </p:nvPr>
        </p:nvSpPr>
        <p:spPr>
          <a:xfrm>
            <a:off x="1619672" y="836712"/>
            <a:ext cx="6951451" cy="580926"/>
          </a:xfrm>
          <a:prstGeom prst="rect">
            <a:avLst/>
          </a:prstGeom>
          <a:noFill/>
          <a:ln>
            <a:noFill/>
          </a:ln>
        </p:spPr>
        <p:txBody>
          <a:bodyPr anchorCtr="0" anchor="t" bIns="45700" lIns="0" spcFirstLastPara="1" rIns="91425" wrap="square" tIns="0">
            <a:normAutofit/>
          </a:bodyPr>
          <a:lstStyle>
            <a:lvl1pPr lvl="0" algn="l">
              <a:lnSpc>
                <a:spcPct val="100000"/>
              </a:lnSpc>
              <a:spcBef>
                <a:spcPts val="0"/>
              </a:spcBef>
              <a:spcAft>
                <a:spcPts val="0"/>
              </a:spcAft>
              <a:buClr>
                <a:srgbClr val="E4160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5"/>
          <p:cNvSpPr txBox="1"/>
          <p:nvPr>
            <p:ph idx="1" type="body"/>
          </p:nvPr>
        </p:nvSpPr>
        <p:spPr>
          <a:xfrm>
            <a:off x="1619672" y="2038119"/>
            <a:ext cx="6951451" cy="3767145"/>
          </a:xfrm>
          <a:prstGeom prst="rect">
            <a:avLst/>
          </a:prstGeom>
          <a:noFill/>
          <a:ln>
            <a:noFill/>
          </a:ln>
        </p:spPr>
        <p:txBody>
          <a:bodyPr anchorCtr="0" anchor="t" bIns="45700" lIns="0" spcFirstLastPara="1" rIns="91425" wrap="square" tIns="45700">
            <a:normAutofit/>
          </a:bodyPr>
          <a:lstStyle>
            <a:lvl1pPr indent="-342900" lvl="0" marL="457200" algn="l">
              <a:lnSpc>
                <a:spcPct val="100000"/>
              </a:lnSpc>
              <a:spcBef>
                <a:spcPts val="360"/>
              </a:spcBef>
              <a:spcAft>
                <a:spcPts val="0"/>
              </a:spcAft>
              <a:buClr>
                <a:srgbClr val="E4160A"/>
              </a:buClr>
              <a:buSzPts val="1800"/>
              <a:buChar char="▪"/>
              <a:defRPr/>
            </a:lvl1pPr>
            <a:lvl2pPr indent="-342900" lvl="1" marL="914400" algn="l">
              <a:lnSpc>
                <a:spcPct val="100000"/>
              </a:lnSpc>
              <a:spcBef>
                <a:spcPts val="360"/>
              </a:spcBef>
              <a:spcAft>
                <a:spcPts val="0"/>
              </a:spcAft>
              <a:buClr>
                <a:srgbClr val="E4160A"/>
              </a:buClr>
              <a:buSzPts val="1800"/>
              <a:buChar char="-"/>
              <a:defRPr/>
            </a:lvl2pPr>
            <a:lvl3pPr indent="-342900" lvl="2" marL="1371600" algn="l">
              <a:lnSpc>
                <a:spcPct val="100000"/>
              </a:lnSpc>
              <a:spcBef>
                <a:spcPts val="360"/>
              </a:spcBef>
              <a:spcAft>
                <a:spcPts val="0"/>
              </a:spcAft>
              <a:buClr>
                <a:srgbClr val="E4160A"/>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6" name="Google Shape;26;p25"/>
          <p:cNvSpPr txBox="1"/>
          <p:nvPr>
            <p:ph idx="10" type="dt"/>
          </p:nvPr>
        </p:nvSpPr>
        <p:spPr>
          <a:xfrm>
            <a:off x="865164" y="6071262"/>
            <a:ext cx="5733939" cy="365125"/>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Clr>
                <a:srgbClr val="E4160A"/>
              </a:buClr>
              <a:buSzPts val="1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ind" type="title">
  <p:cSld name="TITLE">
    <p:spTree>
      <p:nvGrpSpPr>
        <p:cNvPr id="27" name="Shape 27"/>
        <p:cNvGrpSpPr/>
        <p:nvPr/>
      </p:nvGrpSpPr>
      <p:grpSpPr>
        <a:xfrm>
          <a:off x="0" y="0"/>
          <a:ext cx="0" cy="0"/>
          <a:chOff x="0" y="0"/>
          <a:chExt cx="0" cy="0"/>
        </a:xfrm>
      </p:grpSpPr>
      <p:pic>
        <p:nvPicPr>
          <p:cNvPr descr="C:\Users\ITBOYS-H114bis\Dropbox\Kickenm\Briefhoofd nieuw logo\PPT\dia6.png" id="28" name="Google Shape;28;p26"/>
          <p:cNvPicPr preferRelativeResize="0"/>
          <p:nvPr/>
        </p:nvPicPr>
        <p:blipFill rotWithShape="1">
          <a:blip r:embed="rId2">
            <a:alphaModFix/>
          </a:blip>
          <a:srcRect b="0" l="0" r="0" t="0"/>
          <a:stretch/>
        </p:blipFill>
        <p:spPr>
          <a:xfrm>
            <a:off x="0" y="-134938"/>
            <a:ext cx="9302750" cy="6992938"/>
          </a:xfrm>
          <a:prstGeom prst="rect">
            <a:avLst/>
          </a:prstGeom>
          <a:noFill/>
          <a:ln>
            <a:noFill/>
          </a:ln>
        </p:spPr>
      </p:pic>
      <p:sp>
        <p:nvSpPr>
          <p:cNvPr id="29" name="Google Shape;29;p26"/>
          <p:cNvSpPr txBox="1"/>
          <p:nvPr>
            <p:ph type="ctrTitle"/>
          </p:nvPr>
        </p:nvSpPr>
        <p:spPr>
          <a:xfrm>
            <a:off x="4924540" y="1894901"/>
            <a:ext cx="3226038" cy="760164"/>
          </a:xfrm>
          <a:prstGeom prst="rect">
            <a:avLst/>
          </a:prstGeom>
          <a:noFill/>
          <a:ln>
            <a:noFill/>
          </a:ln>
        </p:spPr>
        <p:txBody>
          <a:bodyPr anchorCtr="0" anchor="t" bIns="45700" lIns="0" spcFirstLastPara="1" rIns="91425" wrap="square" tIns="0">
            <a:normAutofit/>
          </a:bodyPr>
          <a:lstStyle>
            <a:lvl1pPr lvl="0" algn="l">
              <a:lnSpc>
                <a:spcPct val="100000"/>
              </a:lnSpc>
              <a:spcBef>
                <a:spcPts val="0"/>
              </a:spcBef>
              <a:spcAft>
                <a:spcPts val="0"/>
              </a:spcAft>
              <a:buClr>
                <a:schemeClr val="lt1"/>
              </a:buClr>
              <a:buSzPts val="4800"/>
              <a:buFont typeface="Arial"/>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26"/>
          <p:cNvSpPr txBox="1"/>
          <p:nvPr>
            <p:ph idx="1" type="subTitle"/>
          </p:nvPr>
        </p:nvSpPr>
        <p:spPr>
          <a:xfrm>
            <a:off x="4924540" y="2826405"/>
            <a:ext cx="3226038" cy="1752600"/>
          </a:xfrm>
          <a:prstGeom prst="rect">
            <a:avLst/>
          </a:prstGeom>
          <a:noFill/>
          <a:ln>
            <a:noFill/>
          </a:ln>
        </p:spPr>
        <p:txBody>
          <a:bodyPr anchorCtr="0" anchor="t" bIns="45700" lIns="0" spcFirstLastPara="1" rIns="91425" wrap="square" tIns="45700">
            <a:noAutofit/>
          </a:bodyPr>
          <a:lstStyle>
            <a:lvl1pPr lvl="0" algn="l">
              <a:lnSpc>
                <a:spcPct val="100000"/>
              </a:lnSpc>
              <a:spcBef>
                <a:spcPts val="360"/>
              </a:spcBef>
              <a:spcAft>
                <a:spcPts val="0"/>
              </a:spcAft>
              <a:buClr>
                <a:schemeClr val="lt1"/>
              </a:buClr>
              <a:buSzPts val="1800"/>
              <a:buFont typeface="Noto Sans Symbols"/>
              <a:buNone/>
              <a:defRPr b="0" sz="1800">
                <a:solidFill>
                  <a:schemeClr val="lt1"/>
                </a:solidFill>
                <a:latin typeface="Arial"/>
                <a:ea typeface="Arial"/>
                <a:cs typeface="Arial"/>
                <a:sym typeface="Arial"/>
              </a:defRPr>
            </a:lvl1pPr>
            <a:lvl2pPr lvl="1" algn="ctr">
              <a:lnSpc>
                <a:spcPct val="100000"/>
              </a:lnSpc>
              <a:spcBef>
                <a:spcPts val="480"/>
              </a:spcBef>
              <a:spcAft>
                <a:spcPts val="0"/>
              </a:spcAft>
              <a:buClr>
                <a:srgbClr val="888888"/>
              </a:buClr>
              <a:buSzPts val="24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ind met gegevens">
  <p:cSld name="Eind met gegevens">
    <p:spTree>
      <p:nvGrpSpPr>
        <p:cNvPr id="31" name="Shape 31"/>
        <p:cNvGrpSpPr/>
        <p:nvPr/>
      </p:nvGrpSpPr>
      <p:grpSpPr>
        <a:xfrm>
          <a:off x="0" y="0"/>
          <a:ext cx="0" cy="0"/>
          <a:chOff x="0" y="0"/>
          <a:chExt cx="0" cy="0"/>
        </a:xfrm>
      </p:grpSpPr>
      <p:pic>
        <p:nvPicPr>
          <p:cNvPr descr="C:\Users\ITBOYS-H114bis\Dropbox\Kickenm\Briefhoofd nieuw logo\PPT\dia6.png" id="32" name="Google Shape;32;p27"/>
          <p:cNvPicPr preferRelativeResize="0"/>
          <p:nvPr/>
        </p:nvPicPr>
        <p:blipFill rotWithShape="1">
          <a:blip r:embed="rId2">
            <a:alphaModFix/>
          </a:blip>
          <a:srcRect b="0" l="0" r="0" t="0"/>
          <a:stretch/>
        </p:blipFill>
        <p:spPr>
          <a:xfrm>
            <a:off x="0" y="-134938"/>
            <a:ext cx="9302750" cy="6992938"/>
          </a:xfrm>
          <a:prstGeom prst="rect">
            <a:avLst/>
          </a:prstGeom>
          <a:noFill/>
          <a:ln>
            <a:noFill/>
          </a:ln>
        </p:spPr>
      </p:pic>
      <p:sp>
        <p:nvSpPr>
          <p:cNvPr id="33" name="Google Shape;33;p27"/>
          <p:cNvSpPr txBox="1"/>
          <p:nvPr>
            <p:ph type="ctrTitle"/>
          </p:nvPr>
        </p:nvSpPr>
        <p:spPr>
          <a:xfrm>
            <a:off x="4924540" y="1894901"/>
            <a:ext cx="3226038" cy="760164"/>
          </a:xfrm>
          <a:prstGeom prst="rect">
            <a:avLst/>
          </a:prstGeom>
          <a:noFill/>
          <a:ln>
            <a:noFill/>
          </a:ln>
        </p:spPr>
        <p:txBody>
          <a:bodyPr anchorCtr="0" anchor="t" bIns="45700" lIns="0" spcFirstLastPara="1" rIns="91425" wrap="square" tIns="0">
            <a:normAutofit/>
          </a:bodyPr>
          <a:lstStyle>
            <a:lvl1pPr lvl="0" algn="l">
              <a:lnSpc>
                <a:spcPct val="100000"/>
              </a:lnSpc>
              <a:spcBef>
                <a:spcPts val="0"/>
              </a:spcBef>
              <a:spcAft>
                <a:spcPts val="0"/>
              </a:spcAft>
              <a:buClr>
                <a:schemeClr val="lt1"/>
              </a:buClr>
              <a:buSzPts val="4800"/>
              <a:buFont typeface="Arial"/>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27"/>
          <p:cNvSpPr txBox="1"/>
          <p:nvPr/>
        </p:nvSpPr>
        <p:spPr>
          <a:xfrm>
            <a:off x="4924540" y="2826405"/>
            <a:ext cx="3226038" cy="16312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nl-BE" sz="2000" u="none" cap="none" strike="noStrike">
                <a:solidFill>
                  <a:schemeClr val="lt1"/>
                </a:solidFill>
                <a:latin typeface="Arial"/>
                <a:ea typeface="Arial"/>
                <a:cs typeface="Arial"/>
                <a:sym typeface="Arial"/>
              </a:rPr>
              <a:t>De Wijnpers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nl-BE" sz="2000" u="none" cap="none" strike="noStrike">
                <a:solidFill>
                  <a:schemeClr val="lt1"/>
                </a:solidFill>
                <a:latin typeface="Arial"/>
                <a:ea typeface="Arial"/>
                <a:cs typeface="Arial"/>
                <a:sym typeface="Arial"/>
              </a:rPr>
              <a:t>Mechelsevest 72</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nl-BE" sz="2000" u="none" cap="none" strike="noStrike">
                <a:solidFill>
                  <a:schemeClr val="lt1"/>
                </a:solidFill>
                <a:latin typeface="Arial"/>
                <a:ea typeface="Arial"/>
                <a:cs typeface="Arial"/>
                <a:sym typeface="Arial"/>
              </a:rPr>
              <a:t>3000 Leuven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nl-BE" sz="2000" u="none" cap="none" strike="noStrike">
                <a:solidFill>
                  <a:schemeClr val="lt1"/>
                </a:solidFill>
                <a:latin typeface="Arial"/>
                <a:ea typeface="Arial"/>
                <a:cs typeface="Arial"/>
                <a:sym typeface="Arial"/>
              </a:rPr>
              <a:t>016-23 69 51</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nl-BE" sz="2000" u="none" cap="none" strike="noStrike">
                <a:solidFill>
                  <a:schemeClr val="lt1"/>
                </a:solidFill>
                <a:latin typeface="Arial"/>
                <a:ea typeface="Arial"/>
                <a:cs typeface="Arial"/>
                <a:sym typeface="Arial"/>
              </a:rPr>
              <a:t>www.dewijnpers.be</a:t>
            </a:r>
            <a:endParaRPr b="0" i="0" sz="20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p:cSld name="Titeldia">
    <p:spTree>
      <p:nvGrpSpPr>
        <p:cNvPr id="35" name="Shape 35"/>
        <p:cNvGrpSpPr/>
        <p:nvPr/>
      </p:nvGrpSpPr>
      <p:grpSpPr>
        <a:xfrm>
          <a:off x="0" y="0"/>
          <a:ext cx="0" cy="0"/>
          <a:chOff x="0" y="0"/>
          <a:chExt cx="0" cy="0"/>
        </a:xfrm>
      </p:grpSpPr>
      <p:pic>
        <p:nvPicPr>
          <p:cNvPr descr="C:\Users\ITBOYS-H114bis\Dropbox\Kickenm\Briefhoofd nieuw logo\PPT\dia6.png" id="36" name="Google Shape;36;p28"/>
          <p:cNvPicPr preferRelativeResize="0"/>
          <p:nvPr/>
        </p:nvPicPr>
        <p:blipFill rotWithShape="1">
          <a:blip r:embed="rId2">
            <a:alphaModFix/>
          </a:blip>
          <a:srcRect b="0" l="0" r="0" t="0"/>
          <a:stretch/>
        </p:blipFill>
        <p:spPr>
          <a:xfrm>
            <a:off x="0" y="-134938"/>
            <a:ext cx="9302750" cy="6992938"/>
          </a:xfrm>
          <a:prstGeom prst="rect">
            <a:avLst/>
          </a:prstGeom>
          <a:noFill/>
          <a:ln>
            <a:noFill/>
          </a:ln>
        </p:spPr>
      </p:pic>
      <p:sp>
        <p:nvSpPr>
          <p:cNvPr id="37" name="Google Shape;37;p28"/>
          <p:cNvSpPr txBox="1"/>
          <p:nvPr>
            <p:ph type="ctrTitle"/>
          </p:nvPr>
        </p:nvSpPr>
        <p:spPr>
          <a:xfrm>
            <a:off x="4924540" y="1894901"/>
            <a:ext cx="3226038" cy="760164"/>
          </a:xfrm>
          <a:prstGeom prst="rect">
            <a:avLst/>
          </a:prstGeom>
          <a:noFill/>
          <a:ln>
            <a:noFill/>
          </a:ln>
        </p:spPr>
        <p:txBody>
          <a:bodyPr anchorCtr="0" anchor="t" bIns="45700" lIns="0" spcFirstLastPara="1" rIns="91425" wrap="square" tIns="0">
            <a:normAutofit/>
          </a:bodyPr>
          <a:lstStyle>
            <a:lvl1pPr lvl="0" algn="l">
              <a:lnSpc>
                <a:spcPct val="100000"/>
              </a:lnSpc>
              <a:spcBef>
                <a:spcPts val="0"/>
              </a:spcBef>
              <a:spcAft>
                <a:spcPts val="0"/>
              </a:spcAft>
              <a:buClr>
                <a:schemeClr val="lt1"/>
              </a:buClr>
              <a:buSzPts val="4800"/>
              <a:buFont typeface="Arial"/>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8"/>
          <p:cNvSpPr txBox="1"/>
          <p:nvPr>
            <p:ph idx="1" type="subTitle"/>
          </p:nvPr>
        </p:nvSpPr>
        <p:spPr>
          <a:xfrm>
            <a:off x="4924540" y="2826405"/>
            <a:ext cx="3226038" cy="1752600"/>
          </a:xfrm>
          <a:prstGeom prst="rect">
            <a:avLst/>
          </a:prstGeom>
          <a:noFill/>
          <a:ln>
            <a:noFill/>
          </a:ln>
        </p:spPr>
        <p:txBody>
          <a:bodyPr anchorCtr="0" anchor="t" bIns="45700" lIns="0" spcFirstLastPara="1" rIns="91425" wrap="square" tIns="45700">
            <a:noAutofit/>
          </a:bodyPr>
          <a:lstStyle>
            <a:lvl1pPr lvl="0" algn="l">
              <a:lnSpc>
                <a:spcPct val="100000"/>
              </a:lnSpc>
              <a:spcBef>
                <a:spcPts val="360"/>
              </a:spcBef>
              <a:spcAft>
                <a:spcPts val="0"/>
              </a:spcAft>
              <a:buClr>
                <a:schemeClr val="lt1"/>
              </a:buClr>
              <a:buSzPts val="1800"/>
              <a:buFont typeface="Noto Sans Symbols"/>
              <a:buNone/>
              <a:defRPr b="0" sz="1800">
                <a:solidFill>
                  <a:schemeClr val="lt1"/>
                </a:solidFill>
                <a:latin typeface="Arial"/>
                <a:ea typeface="Arial"/>
                <a:cs typeface="Arial"/>
                <a:sym typeface="Arial"/>
              </a:defRPr>
            </a:lvl1pPr>
            <a:lvl2pPr lvl="1" algn="ctr">
              <a:lnSpc>
                <a:spcPct val="100000"/>
              </a:lnSpc>
              <a:spcBef>
                <a:spcPts val="480"/>
              </a:spcBef>
              <a:spcAft>
                <a:spcPts val="0"/>
              </a:spcAft>
              <a:buClr>
                <a:srgbClr val="888888"/>
              </a:buClr>
              <a:buSzPts val="24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ekop">
  <p:cSld name="Sectiekop">
    <p:spTree>
      <p:nvGrpSpPr>
        <p:cNvPr id="39" name="Shape 39"/>
        <p:cNvGrpSpPr/>
        <p:nvPr/>
      </p:nvGrpSpPr>
      <p:grpSpPr>
        <a:xfrm>
          <a:off x="0" y="0"/>
          <a:ext cx="0" cy="0"/>
          <a:chOff x="0" y="0"/>
          <a:chExt cx="0" cy="0"/>
        </a:xfrm>
      </p:grpSpPr>
      <p:pic>
        <p:nvPicPr>
          <p:cNvPr descr="C:\Users\ITBOYS-H114bis\Dropbox\Kickenm\Briefhoofd nieuw logo\PPT\dia3.png" id="40" name="Google Shape;40;p29"/>
          <p:cNvPicPr preferRelativeResize="0"/>
          <p:nvPr/>
        </p:nvPicPr>
        <p:blipFill rotWithShape="1">
          <a:blip r:embed="rId2">
            <a:alphaModFix/>
          </a:blip>
          <a:srcRect b="0" l="0" r="0" t="0"/>
          <a:stretch/>
        </p:blipFill>
        <p:spPr>
          <a:xfrm>
            <a:off x="-19050" y="0"/>
            <a:ext cx="9302750" cy="6992938"/>
          </a:xfrm>
          <a:prstGeom prst="rect">
            <a:avLst/>
          </a:prstGeom>
          <a:noFill/>
          <a:ln>
            <a:noFill/>
          </a:ln>
        </p:spPr>
      </p:pic>
      <p:sp>
        <p:nvSpPr>
          <p:cNvPr id="41" name="Google Shape;41;p29"/>
          <p:cNvSpPr txBox="1"/>
          <p:nvPr>
            <p:ph type="title"/>
          </p:nvPr>
        </p:nvSpPr>
        <p:spPr>
          <a:xfrm>
            <a:off x="2418911" y="3316231"/>
            <a:ext cx="6047756" cy="627808"/>
          </a:xfrm>
          <a:prstGeom prst="rect">
            <a:avLst/>
          </a:prstGeom>
          <a:noFill/>
          <a:ln>
            <a:noFill/>
          </a:ln>
        </p:spPr>
        <p:txBody>
          <a:bodyPr anchorCtr="0" anchor="t" bIns="45700" lIns="0" spcFirstLastPara="1" rIns="91425" wrap="square" tIns="0">
            <a:normAutofit/>
          </a:bodyPr>
          <a:lstStyle>
            <a:lvl1pPr lvl="0" algn="l">
              <a:lnSpc>
                <a:spcPct val="100000"/>
              </a:lnSpc>
              <a:spcBef>
                <a:spcPts val="0"/>
              </a:spcBef>
              <a:spcAft>
                <a:spcPts val="0"/>
              </a:spcAft>
              <a:buClr>
                <a:schemeClr val="lt1"/>
              </a:buClr>
              <a:buSzPts val="4000"/>
              <a:buFont typeface="Arial"/>
              <a:buNone/>
              <a:defRPr b="1" sz="40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9"/>
          <p:cNvSpPr txBox="1"/>
          <p:nvPr>
            <p:ph idx="1" type="body"/>
          </p:nvPr>
        </p:nvSpPr>
        <p:spPr>
          <a:xfrm>
            <a:off x="2418911" y="3960115"/>
            <a:ext cx="6047756" cy="1191153"/>
          </a:xfrm>
          <a:prstGeom prst="rect">
            <a:avLst/>
          </a:prstGeom>
          <a:noFill/>
          <a:ln>
            <a:noFill/>
          </a:ln>
        </p:spPr>
        <p:txBody>
          <a:bodyPr anchorCtr="0" anchor="t" bIns="45700" lIns="0" spcFirstLastPara="1" rIns="91425" wrap="square" tIns="0">
            <a:normAutofit/>
          </a:bodyPr>
          <a:lstStyle>
            <a:lvl1pPr indent="-228600" lvl="0" marL="457200" algn="l">
              <a:lnSpc>
                <a:spcPct val="100000"/>
              </a:lnSpc>
              <a:spcBef>
                <a:spcPts val="800"/>
              </a:spcBef>
              <a:spcAft>
                <a:spcPts val="0"/>
              </a:spcAft>
              <a:buClr>
                <a:schemeClr val="lt1"/>
              </a:buClr>
              <a:buSzPts val="4000"/>
              <a:buNone/>
              <a:defRPr b="0" sz="4000">
                <a:solidFill>
                  <a:schemeClr val="lt1"/>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van twee" type="twoObj">
  <p:cSld name="TWO_OBJECTS">
    <p:spTree>
      <p:nvGrpSpPr>
        <p:cNvPr id="43" name="Shape 43"/>
        <p:cNvGrpSpPr/>
        <p:nvPr/>
      </p:nvGrpSpPr>
      <p:grpSpPr>
        <a:xfrm>
          <a:off x="0" y="0"/>
          <a:ext cx="0" cy="0"/>
          <a:chOff x="0" y="0"/>
          <a:chExt cx="0" cy="0"/>
        </a:xfrm>
      </p:grpSpPr>
      <p:sp>
        <p:nvSpPr>
          <p:cNvPr id="44" name="Google Shape;44;p30"/>
          <p:cNvSpPr txBox="1"/>
          <p:nvPr>
            <p:ph type="title"/>
          </p:nvPr>
        </p:nvSpPr>
        <p:spPr>
          <a:xfrm>
            <a:off x="1619672" y="836712"/>
            <a:ext cx="6951451" cy="580926"/>
          </a:xfrm>
          <a:prstGeom prst="rect">
            <a:avLst/>
          </a:prstGeom>
          <a:noFill/>
          <a:ln>
            <a:noFill/>
          </a:ln>
        </p:spPr>
        <p:txBody>
          <a:bodyPr anchorCtr="0" anchor="t" bIns="45700" lIns="0" spcFirstLastPara="1" rIns="91425" wrap="square" tIns="0">
            <a:normAutofit/>
          </a:bodyPr>
          <a:lstStyle>
            <a:lvl1pPr lvl="0" algn="l">
              <a:lnSpc>
                <a:spcPct val="100000"/>
              </a:lnSpc>
              <a:spcBef>
                <a:spcPts val="0"/>
              </a:spcBef>
              <a:spcAft>
                <a:spcPts val="0"/>
              </a:spcAft>
              <a:buClr>
                <a:srgbClr val="E4160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30"/>
          <p:cNvSpPr txBox="1"/>
          <p:nvPr>
            <p:ph idx="1" type="body"/>
          </p:nvPr>
        </p:nvSpPr>
        <p:spPr>
          <a:xfrm>
            <a:off x="1619670" y="2027104"/>
            <a:ext cx="3420000" cy="3833869"/>
          </a:xfrm>
          <a:prstGeom prst="rect">
            <a:avLst/>
          </a:prstGeom>
          <a:noFill/>
          <a:ln>
            <a:noFill/>
          </a:ln>
        </p:spPr>
        <p:txBody>
          <a:bodyPr anchorCtr="0" anchor="t" bIns="45700" lIns="0" spcFirstLastPara="1" rIns="91425" wrap="square" tIns="45700">
            <a:normAutofit/>
          </a:bodyPr>
          <a:lstStyle>
            <a:lvl1pPr indent="-381000" lvl="0" marL="457200" algn="l">
              <a:lnSpc>
                <a:spcPct val="100000"/>
              </a:lnSpc>
              <a:spcBef>
                <a:spcPts val="480"/>
              </a:spcBef>
              <a:spcAft>
                <a:spcPts val="0"/>
              </a:spcAft>
              <a:buClr>
                <a:srgbClr val="E4160A"/>
              </a:buClr>
              <a:buSzPts val="2400"/>
              <a:buChar char="▪"/>
              <a:defRPr sz="2400"/>
            </a:lvl1pPr>
            <a:lvl2pPr indent="-355600" lvl="1" marL="914400" algn="l">
              <a:lnSpc>
                <a:spcPct val="100000"/>
              </a:lnSpc>
              <a:spcBef>
                <a:spcPts val="400"/>
              </a:spcBef>
              <a:spcAft>
                <a:spcPts val="0"/>
              </a:spcAft>
              <a:buClr>
                <a:srgbClr val="E4160A"/>
              </a:buClr>
              <a:buSzPts val="2000"/>
              <a:buChar char="-"/>
              <a:defRPr sz="2000"/>
            </a:lvl2pPr>
            <a:lvl3pPr indent="-355600" lvl="2" marL="1371600" algn="l">
              <a:lnSpc>
                <a:spcPct val="100000"/>
              </a:lnSpc>
              <a:spcBef>
                <a:spcPts val="400"/>
              </a:spcBef>
              <a:spcAft>
                <a:spcPts val="0"/>
              </a:spcAft>
              <a:buClr>
                <a:srgbClr val="E4160A"/>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6" name="Google Shape;46;p30"/>
          <p:cNvSpPr txBox="1"/>
          <p:nvPr>
            <p:ph idx="2" type="body"/>
          </p:nvPr>
        </p:nvSpPr>
        <p:spPr>
          <a:xfrm>
            <a:off x="5321147" y="2027104"/>
            <a:ext cx="3238959" cy="3833869"/>
          </a:xfrm>
          <a:prstGeom prst="rect">
            <a:avLst/>
          </a:prstGeom>
          <a:noFill/>
          <a:ln>
            <a:noFill/>
          </a:ln>
        </p:spPr>
        <p:txBody>
          <a:bodyPr anchorCtr="0" anchor="t" bIns="45700" lIns="0" spcFirstLastPara="1" rIns="91425" wrap="square" tIns="45700">
            <a:normAutofit/>
          </a:bodyPr>
          <a:lstStyle>
            <a:lvl1pPr indent="-381000" lvl="0" marL="457200" algn="l">
              <a:lnSpc>
                <a:spcPct val="100000"/>
              </a:lnSpc>
              <a:spcBef>
                <a:spcPts val="480"/>
              </a:spcBef>
              <a:spcAft>
                <a:spcPts val="0"/>
              </a:spcAft>
              <a:buClr>
                <a:srgbClr val="E4160A"/>
              </a:buClr>
              <a:buSzPts val="2400"/>
              <a:buChar char="▪"/>
              <a:defRPr sz="2400"/>
            </a:lvl1pPr>
            <a:lvl2pPr indent="-355600" lvl="1" marL="914400" algn="l">
              <a:lnSpc>
                <a:spcPct val="100000"/>
              </a:lnSpc>
              <a:spcBef>
                <a:spcPts val="400"/>
              </a:spcBef>
              <a:spcAft>
                <a:spcPts val="0"/>
              </a:spcAft>
              <a:buClr>
                <a:srgbClr val="E4160A"/>
              </a:buClr>
              <a:buSzPts val="2000"/>
              <a:buChar char="-"/>
              <a:defRPr sz="2000"/>
            </a:lvl2pPr>
            <a:lvl3pPr indent="-355600" lvl="2" marL="1371600" algn="l">
              <a:lnSpc>
                <a:spcPct val="100000"/>
              </a:lnSpc>
              <a:spcBef>
                <a:spcPts val="400"/>
              </a:spcBef>
              <a:spcAft>
                <a:spcPts val="0"/>
              </a:spcAft>
              <a:buClr>
                <a:srgbClr val="E4160A"/>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7" name="Google Shape;47;p30"/>
          <p:cNvSpPr txBox="1"/>
          <p:nvPr>
            <p:ph idx="10" type="dt"/>
          </p:nvPr>
        </p:nvSpPr>
        <p:spPr>
          <a:xfrm>
            <a:off x="865164" y="6071262"/>
            <a:ext cx="5733939" cy="365125"/>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Clr>
                <a:srgbClr val="E4160A"/>
              </a:buClr>
              <a:buSzPts val="1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2.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D050">
            <a:alpha val="80000"/>
          </a:srgbClr>
        </a:solidFill>
      </p:bgPr>
    </p:bg>
    <p:spTree>
      <p:nvGrpSpPr>
        <p:cNvPr id="9" name="Shape 9"/>
        <p:cNvGrpSpPr/>
        <p:nvPr/>
      </p:nvGrpSpPr>
      <p:grpSpPr>
        <a:xfrm>
          <a:off x="0" y="0"/>
          <a:ext cx="0" cy="0"/>
          <a:chOff x="0" y="0"/>
          <a:chExt cx="0" cy="0"/>
        </a:xfrm>
      </p:grpSpPr>
      <p:pic>
        <p:nvPicPr>
          <p:cNvPr descr="C:\Users\ITBOYS-H114bis\Dropbox\Kickenm\Briefhoofd nieuw logo\PPT\dia1.png" id="10" name="Google Shape;10;p22"/>
          <p:cNvPicPr preferRelativeResize="0"/>
          <p:nvPr/>
        </p:nvPicPr>
        <p:blipFill rotWithShape="1">
          <a:blip r:embed="rId1">
            <a:alphaModFix/>
          </a:blip>
          <a:srcRect b="0" l="0" r="0" t="0"/>
          <a:stretch/>
        </p:blipFill>
        <p:spPr>
          <a:xfrm>
            <a:off x="17462" y="0"/>
            <a:ext cx="9126538" cy="6858000"/>
          </a:xfrm>
          <a:prstGeom prst="rect">
            <a:avLst/>
          </a:prstGeom>
          <a:noFill/>
          <a:ln>
            <a:noFill/>
          </a:ln>
        </p:spPr>
      </p:pic>
      <p:sp>
        <p:nvSpPr>
          <p:cNvPr id="11" name="Google Shape;11;p22"/>
          <p:cNvSpPr txBox="1"/>
          <p:nvPr>
            <p:ph type="title"/>
          </p:nvPr>
        </p:nvSpPr>
        <p:spPr>
          <a:xfrm>
            <a:off x="1619672" y="836712"/>
            <a:ext cx="6951451" cy="580926"/>
          </a:xfrm>
          <a:prstGeom prst="rect">
            <a:avLst/>
          </a:prstGeom>
          <a:noFill/>
          <a:ln>
            <a:noFill/>
          </a:ln>
        </p:spPr>
        <p:txBody>
          <a:bodyPr anchorCtr="0" anchor="t" bIns="45700" lIns="0" spcFirstLastPara="1" rIns="91425" wrap="square" tIns="0">
            <a:normAutofit/>
          </a:bodyPr>
          <a:lstStyle>
            <a:lvl1pPr lvl="0" marR="0" rtl="0" algn="l">
              <a:lnSpc>
                <a:spcPct val="100000"/>
              </a:lnSpc>
              <a:spcBef>
                <a:spcPts val="0"/>
              </a:spcBef>
              <a:spcAft>
                <a:spcPts val="0"/>
              </a:spcAft>
              <a:buClr>
                <a:srgbClr val="E4160A"/>
              </a:buClr>
              <a:buSzPts val="3200"/>
              <a:buFont typeface="Arial"/>
              <a:buNone/>
              <a:defRPr b="1" i="0" sz="3200" u="none" cap="none" strike="noStrike">
                <a:solidFill>
                  <a:srgbClr val="E4160A"/>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 name="Google Shape;12;p22"/>
          <p:cNvSpPr txBox="1"/>
          <p:nvPr>
            <p:ph idx="1" type="body"/>
          </p:nvPr>
        </p:nvSpPr>
        <p:spPr>
          <a:xfrm>
            <a:off x="1619672" y="2038119"/>
            <a:ext cx="6951451" cy="3767145"/>
          </a:xfrm>
          <a:prstGeom prst="rect">
            <a:avLst/>
          </a:prstGeom>
          <a:noFill/>
          <a:ln>
            <a:noFill/>
          </a:ln>
        </p:spPr>
        <p:txBody>
          <a:bodyPr anchorCtr="0" anchor="t" bIns="45700" lIns="0" spcFirstLastPara="1" rIns="91425" wrap="square" tIns="45700">
            <a:normAutofit/>
          </a:bodyPr>
          <a:lstStyle>
            <a:lvl1pPr indent="-381000" lvl="0" marL="457200" marR="0" rtl="0" algn="l">
              <a:lnSpc>
                <a:spcPct val="100000"/>
              </a:lnSpc>
              <a:spcBef>
                <a:spcPts val="480"/>
              </a:spcBef>
              <a:spcAft>
                <a:spcPts val="0"/>
              </a:spcAft>
              <a:buClr>
                <a:srgbClr val="E4160A"/>
              </a:buClr>
              <a:buSzPts val="2400"/>
              <a:buFont typeface="Noto Sans Symbols"/>
              <a:buChar char="▪"/>
              <a:defRPr b="1" i="0" sz="2400" u="none" cap="none" strike="noStrike">
                <a:solidFill>
                  <a:srgbClr val="E4160A"/>
                </a:solidFill>
                <a:latin typeface="Arial"/>
                <a:ea typeface="Arial"/>
                <a:cs typeface="Arial"/>
                <a:sym typeface="Arial"/>
              </a:defRPr>
            </a:lvl1pPr>
            <a:lvl2pPr indent="-381000" lvl="1" marL="914400" marR="0" rtl="0" algn="l">
              <a:lnSpc>
                <a:spcPct val="100000"/>
              </a:lnSpc>
              <a:spcBef>
                <a:spcPts val="480"/>
              </a:spcBef>
              <a:spcAft>
                <a:spcPts val="0"/>
              </a:spcAft>
              <a:buClr>
                <a:srgbClr val="E4160A"/>
              </a:buClr>
              <a:buSzPts val="2400"/>
              <a:buFont typeface="Arial"/>
              <a:buChar char="-"/>
              <a:defRPr b="0" i="0" sz="2400" u="none" cap="none" strike="noStrike">
                <a:solidFill>
                  <a:srgbClr val="E4160A"/>
                </a:solidFill>
                <a:latin typeface="Arial"/>
                <a:ea typeface="Arial"/>
                <a:cs typeface="Arial"/>
                <a:sym typeface="Arial"/>
              </a:defRPr>
            </a:lvl2pPr>
            <a:lvl3pPr indent="-381000" lvl="2" marL="1371600" marR="0" rtl="0" algn="l">
              <a:lnSpc>
                <a:spcPct val="100000"/>
              </a:lnSpc>
              <a:spcBef>
                <a:spcPts val="480"/>
              </a:spcBef>
              <a:spcAft>
                <a:spcPts val="0"/>
              </a:spcAft>
              <a:buClr>
                <a:srgbClr val="E4160A"/>
              </a:buClr>
              <a:buSzPts val="2400"/>
              <a:buFont typeface="Arial"/>
              <a:buChar char="•"/>
              <a:defRPr b="0" i="0" sz="2400" u="none" cap="none" strike="noStrike">
                <a:solidFill>
                  <a:srgbClr val="E4160A"/>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3" name="Google Shape;13;p22"/>
          <p:cNvSpPr txBox="1"/>
          <p:nvPr>
            <p:ph idx="10" type="dt"/>
          </p:nvPr>
        </p:nvSpPr>
        <p:spPr>
          <a:xfrm>
            <a:off x="865164" y="6071262"/>
            <a:ext cx="5733939" cy="365125"/>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E4160A"/>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jp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jpg"/><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jpg"/><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8.jp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7.jpg"/><Relationship Id="rId4" Type="http://schemas.openxmlformats.org/officeDocument/2006/relationships/image" Target="../media/image7.jpg"/><Relationship Id="rId5" Type="http://schemas.openxmlformats.org/officeDocument/2006/relationships/image" Target="../media/image2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7.jpg"/><Relationship Id="rId4" Type="http://schemas.openxmlformats.org/officeDocument/2006/relationships/image" Target="../media/image20.jpg"/><Relationship Id="rId5"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1.jpg"/><Relationship Id="rId4" Type="http://schemas.openxmlformats.org/officeDocument/2006/relationships/image" Target="../media/image10.jpg"/><Relationship Id="rId5" Type="http://schemas.openxmlformats.org/officeDocument/2006/relationships/image" Target="../media/image3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5.jpg"/><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4.jpg"/><Relationship Id="rId4" Type="http://schemas.openxmlformats.org/officeDocument/2006/relationships/image" Target="../media/image33.jpg"/><Relationship Id="rId5" Type="http://schemas.openxmlformats.org/officeDocument/2006/relationships/image" Target="../media/image23.jpg"/><Relationship Id="rId6" Type="http://schemas.openxmlformats.org/officeDocument/2006/relationships/image" Target="../media/image2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0.jp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1.jp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1.jpg"/><Relationship Id="rId4" Type="http://schemas.openxmlformats.org/officeDocument/2006/relationships/image" Target="../media/image28.jpg"/><Relationship Id="rId5" Type="http://schemas.openxmlformats.org/officeDocument/2006/relationships/image" Target="../media/image3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6.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5.png"/><Relationship Id="rId4" Type="http://schemas.openxmlformats.org/officeDocument/2006/relationships/image" Target="../media/image38.png"/><Relationship Id="rId5"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9.png"/><Relationship Id="rId4" Type="http://schemas.openxmlformats.org/officeDocument/2006/relationships/image" Target="../media/image4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hyperlink" Target="http://www.duaalleren.vlaanderen"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www.youtube.com/watch?v=gULWKS3F-4s" TargetMode="External"/><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www.youtube.com/watch?v=kkibiAa4K7c" TargetMode="External"/><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 name="Shape 51"/>
        <p:cNvGrpSpPr/>
        <p:nvPr/>
      </p:nvGrpSpPr>
      <p:grpSpPr>
        <a:xfrm>
          <a:off x="0" y="0"/>
          <a:ext cx="0" cy="0"/>
          <a:chOff x="0" y="0"/>
          <a:chExt cx="0" cy="0"/>
        </a:xfrm>
      </p:grpSpPr>
      <p:sp>
        <p:nvSpPr>
          <p:cNvPr id="52" name="Google Shape;52;p1"/>
          <p:cNvSpPr txBox="1"/>
          <p:nvPr>
            <p:ph type="title"/>
          </p:nvPr>
        </p:nvSpPr>
        <p:spPr>
          <a:xfrm>
            <a:off x="310827" y="2212293"/>
            <a:ext cx="9050400" cy="1767600"/>
          </a:xfrm>
          <a:prstGeom prst="rect">
            <a:avLst/>
          </a:prstGeom>
          <a:noFill/>
          <a:ln>
            <a:noFill/>
          </a:ln>
        </p:spPr>
        <p:txBody>
          <a:bodyPr anchorCtr="0" anchor="t" bIns="45700" lIns="0" spcFirstLastPara="1" rIns="91425" wrap="square" tIns="0">
            <a:normAutofit/>
          </a:bodyPr>
          <a:lstStyle/>
          <a:p>
            <a:pPr indent="0" lvl="0" marL="0" rtl="0" algn="l">
              <a:lnSpc>
                <a:spcPct val="85000"/>
              </a:lnSpc>
              <a:spcBef>
                <a:spcPts val="0"/>
              </a:spcBef>
              <a:spcAft>
                <a:spcPts val="0"/>
              </a:spcAft>
              <a:buClr>
                <a:srgbClr val="4F6128"/>
              </a:buClr>
              <a:buSzPts val="4000"/>
              <a:buFont typeface="Arial"/>
              <a:buNone/>
            </a:pPr>
            <a:r>
              <a:rPr lang="nl-BE" sz="5900" u="sng">
                <a:solidFill>
                  <a:srgbClr val="00FFFF"/>
                </a:solidFill>
              </a:rPr>
              <a:t>Wat na je 4e jaar?</a:t>
            </a:r>
            <a:endParaRPr sz="5900">
              <a:solidFill>
                <a:srgbClr val="00FFFF"/>
              </a:solidFill>
            </a:endParaRPr>
          </a:p>
        </p:txBody>
      </p:sp>
      <p:sp>
        <p:nvSpPr>
          <p:cNvPr id="53" name="Google Shape;53;p1"/>
          <p:cNvSpPr txBox="1"/>
          <p:nvPr>
            <p:ph idx="1" type="body"/>
          </p:nvPr>
        </p:nvSpPr>
        <p:spPr>
          <a:xfrm>
            <a:off x="310825" y="3671128"/>
            <a:ext cx="7952700" cy="1036200"/>
          </a:xfrm>
          <a:prstGeom prst="rect">
            <a:avLst/>
          </a:prstGeom>
          <a:noFill/>
          <a:ln>
            <a:noFill/>
          </a:ln>
        </p:spPr>
        <p:txBody>
          <a:bodyPr anchorCtr="0" anchor="t" bIns="45700" lIns="0" spcFirstLastPara="1" rIns="91425" wrap="square" tIns="0">
            <a:normAutofit fontScale="55000" lnSpcReduction="10000"/>
          </a:bodyPr>
          <a:lstStyle/>
          <a:p>
            <a:pPr indent="0" lvl="0" marL="0" rtl="0" algn="l">
              <a:lnSpc>
                <a:spcPct val="100000"/>
              </a:lnSpc>
              <a:spcBef>
                <a:spcPts val="0"/>
              </a:spcBef>
              <a:spcAft>
                <a:spcPts val="0"/>
              </a:spcAft>
              <a:buClr>
                <a:schemeClr val="dk1"/>
              </a:buClr>
              <a:buSzPct val="90909"/>
              <a:buNone/>
            </a:pPr>
            <a:r>
              <a:rPr b="1" lang="nl-BE" sz="3520"/>
              <a:t>Mogelijkheden in het 5e en 6e jaar arbeidsmarkt finaliteit</a:t>
            </a:r>
            <a:endParaRPr b="1" sz="3520"/>
          </a:p>
          <a:p>
            <a:pPr indent="0" lvl="0" marL="0" rtl="0" algn="l">
              <a:lnSpc>
                <a:spcPct val="100000"/>
              </a:lnSpc>
              <a:spcBef>
                <a:spcPts val="0"/>
              </a:spcBef>
              <a:spcAft>
                <a:spcPts val="0"/>
              </a:spcAft>
              <a:buClr>
                <a:schemeClr val="dk1"/>
              </a:buClr>
              <a:buSzPct val="100000"/>
              <a:buNone/>
            </a:pPr>
            <a:r>
              <a:t/>
            </a:r>
            <a:endParaRPr/>
          </a:p>
          <a:p>
            <a:pPr indent="0" lvl="0" marL="0" rtl="0" algn="l">
              <a:lnSpc>
                <a:spcPct val="100000"/>
              </a:lnSpc>
              <a:spcBef>
                <a:spcPts val="0"/>
              </a:spcBef>
              <a:spcAft>
                <a:spcPts val="0"/>
              </a:spcAft>
              <a:buClr>
                <a:schemeClr val="dk1"/>
              </a:buClr>
              <a:buSzPct val="100000"/>
              <a:buNone/>
            </a:pPr>
            <a:r>
              <a:t/>
            </a:r>
            <a:endParaRPr/>
          </a:p>
          <a:p>
            <a:pPr indent="0" lvl="0" marL="0" rtl="0" algn="l">
              <a:lnSpc>
                <a:spcPct val="100000"/>
              </a:lnSpc>
              <a:spcBef>
                <a:spcPts val="0"/>
              </a:spcBef>
              <a:spcAft>
                <a:spcPts val="0"/>
              </a:spcAft>
              <a:buClr>
                <a:schemeClr val="dk1"/>
              </a:buClr>
              <a:buSzPct val="100000"/>
              <a:buNone/>
            </a:pPr>
            <a:r>
              <a:rPr lang="nl-BE"/>
              <a:t>Reguliere opleidingen ↔ duale opleidingen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g333c02779d4_0_0"/>
          <p:cNvSpPr txBox="1"/>
          <p:nvPr>
            <p:ph type="title"/>
          </p:nvPr>
        </p:nvSpPr>
        <p:spPr>
          <a:xfrm>
            <a:off x="1619675" y="836601"/>
            <a:ext cx="6951600" cy="766800"/>
          </a:xfrm>
          <a:prstGeom prst="rect">
            <a:avLst/>
          </a:prstGeom>
          <a:noFill/>
          <a:ln>
            <a:noFill/>
          </a:ln>
        </p:spPr>
        <p:txBody>
          <a:bodyPr anchorCtr="0" anchor="t" bIns="45700" lIns="0" spcFirstLastPara="1" rIns="91425" wrap="square" tIns="0">
            <a:normAutofit fontScale="90000"/>
          </a:bodyPr>
          <a:lstStyle/>
          <a:p>
            <a:pPr indent="0" lvl="0" marL="0" rtl="0" algn="l">
              <a:lnSpc>
                <a:spcPct val="100000"/>
              </a:lnSpc>
              <a:spcBef>
                <a:spcPts val="0"/>
              </a:spcBef>
              <a:spcAft>
                <a:spcPts val="0"/>
              </a:spcAft>
              <a:buClr>
                <a:srgbClr val="E4160A"/>
              </a:buClr>
              <a:buSzPct val="100000"/>
              <a:buFont typeface="Arial"/>
              <a:buNone/>
            </a:pPr>
            <a:r>
              <a:rPr lang="nl-BE"/>
              <a:t>Lessenrooster op school 5</a:t>
            </a:r>
            <a:r>
              <a:rPr baseline="30000" lang="nl-BE"/>
              <a:t>e</a:t>
            </a:r>
            <a:r>
              <a:rPr lang="nl-BE"/>
              <a:t> jaar</a:t>
            </a:r>
            <a:br>
              <a:rPr lang="nl-BE"/>
            </a:br>
            <a:br>
              <a:rPr lang="nl-BE"/>
            </a:br>
            <a:br>
              <a:rPr lang="nl-BE">
                <a:solidFill>
                  <a:schemeClr val="dk1"/>
                </a:solidFill>
              </a:rPr>
            </a:br>
            <a:br>
              <a:rPr lang="nl-BE">
                <a:solidFill>
                  <a:schemeClr val="dk1"/>
                </a:solidFill>
              </a:rPr>
            </a:br>
            <a:endParaRPr>
              <a:solidFill>
                <a:schemeClr val="dk1"/>
              </a:solidFill>
            </a:endParaRPr>
          </a:p>
        </p:txBody>
      </p:sp>
      <p:sp>
        <p:nvSpPr>
          <p:cNvPr id="108" name="Google Shape;108;g333c02779d4_0_0"/>
          <p:cNvSpPr txBox="1"/>
          <p:nvPr/>
        </p:nvSpPr>
        <p:spPr>
          <a:xfrm>
            <a:off x="1468825" y="1603400"/>
            <a:ext cx="5616600" cy="3786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E4160A"/>
              </a:buClr>
              <a:buSzPts val="3200"/>
              <a:buFont typeface="Arial"/>
              <a:buNone/>
            </a:pPr>
            <a:r>
              <a:rPr b="0" i="0" lang="nl-BE" sz="1800" u="none" cap="none" strike="noStrike">
                <a:solidFill>
                  <a:schemeClr val="dk1"/>
                </a:solidFill>
                <a:latin typeface="Arial"/>
                <a:ea typeface="Arial"/>
                <a:cs typeface="Arial"/>
                <a:sym typeface="Arial"/>
              </a:rPr>
              <a:t>- 2 u 	LO</a:t>
            </a:r>
            <a:br>
              <a:rPr b="0" i="0" lang="nl-BE" sz="1800" u="none" cap="none" strike="noStrike">
                <a:solidFill>
                  <a:schemeClr val="dk1"/>
                </a:solidFill>
                <a:latin typeface="Arial"/>
                <a:ea typeface="Arial"/>
                <a:cs typeface="Arial"/>
                <a:sym typeface="Arial"/>
              </a:rPr>
            </a:br>
            <a:r>
              <a:rPr b="0" i="0" lang="nl-BE" sz="1800" u="none" cap="none" strike="noStrike">
                <a:solidFill>
                  <a:schemeClr val="dk1"/>
                </a:solidFill>
                <a:latin typeface="Arial"/>
                <a:ea typeface="Arial"/>
                <a:cs typeface="Arial"/>
                <a:sym typeface="Arial"/>
              </a:rPr>
              <a:t>- 1 u 	Engels </a:t>
            </a:r>
            <a:br>
              <a:rPr b="0" i="0" lang="nl-BE" sz="1800" u="none" cap="none" strike="noStrike">
                <a:solidFill>
                  <a:schemeClr val="dk1"/>
                </a:solidFill>
                <a:latin typeface="Arial"/>
                <a:ea typeface="Arial"/>
                <a:cs typeface="Arial"/>
                <a:sym typeface="Arial"/>
              </a:rPr>
            </a:br>
            <a:r>
              <a:rPr b="0" i="0" lang="nl-BE" sz="1800" u="none" cap="none" strike="noStrike">
                <a:solidFill>
                  <a:schemeClr val="dk1"/>
                </a:solidFill>
                <a:latin typeface="Arial"/>
                <a:ea typeface="Arial"/>
                <a:cs typeface="Arial"/>
                <a:sym typeface="Arial"/>
              </a:rPr>
              <a:t>- 2 u 	Levensbeschouwelijk vak</a:t>
            </a:r>
            <a:br>
              <a:rPr b="0" i="0" lang="nl-BE" sz="1800" u="none" cap="none" strike="noStrike">
                <a:solidFill>
                  <a:schemeClr val="dk1"/>
                </a:solidFill>
                <a:latin typeface="Arial"/>
                <a:ea typeface="Arial"/>
                <a:cs typeface="Arial"/>
                <a:sym typeface="Arial"/>
              </a:rPr>
            </a:br>
            <a:r>
              <a:rPr b="0" i="0" lang="nl-BE" sz="1800" u="none" cap="none" strike="noStrike">
                <a:solidFill>
                  <a:schemeClr val="dk1"/>
                </a:solidFill>
                <a:latin typeface="Arial"/>
                <a:ea typeface="Arial"/>
                <a:cs typeface="Arial"/>
                <a:sym typeface="Arial"/>
              </a:rPr>
              <a:t>- 7u 	PAV (Project Algemene Vakken) (6u - 6de)</a:t>
            </a:r>
            <a:br>
              <a:rPr b="0" i="0" lang="nl-BE" sz="1800" u="none" cap="none" strike="noStrike">
                <a:solidFill>
                  <a:schemeClr val="dk1"/>
                </a:solidFill>
                <a:latin typeface="Arial"/>
                <a:ea typeface="Arial"/>
                <a:cs typeface="Arial"/>
                <a:sym typeface="Arial"/>
              </a:rPr>
            </a:br>
            <a:r>
              <a:rPr b="0" i="0" lang="nl-BE" sz="1800" u="none" cap="none" strike="noStrike">
                <a:solidFill>
                  <a:schemeClr val="dk1"/>
                </a:solidFill>
                <a:latin typeface="Arial"/>
                <a:ea typeface="Arial"/>
                <a:cs typeface="Arial"/>
                <a:sym typeface="Arial"/>
              </a:rPr>
              <a:t>- 3 u 	Theorie en praktijk van hun keuze (4u- 6de)</a:t>
            </a:r>
            <a:br>
              <a:rPr b="0" i="0" lang="nl-BE" sz="1800" u="none" cap="none" strike="noStrike">
                <a:solidFill>
                  <a:schemeClr val="dk1"/>
                </a:solidFill>
                <a:latin typeface="Arial"/>
                <a:ea typeface="Arial"/>
                <a:cs typeface="Arial"/>
                <a:sym typeface="Arial"/>
              </a:rPr>
            </a:br>
            <a:r>
              <a:rPr b="0" i="0" lang="nl-BE" sz="1800" u="none" cap="none" strike="noStrike">
                <a:solidFill>
                  <a:schemeClr val="dk1"/>
                </a:solidFill>
                <a:latin typeface="Arial"/>
                <a:ea typeface="Arial"/>
                <a:cs typeface="Arial"/>
                <a:sym typeface="Arial"/>
              </a:rPr>
              <a:t>- 1 u 	Seminarie</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E4160A"/>
              </a:buClr>
              <a:buSzPts val="3200"/>
              <a:buFont typeface="Arial"/>
              <a:buNone/>
            </a:pPr>
            <a:r>
              <a:rPr b="0" i="0" lang="nl-BE" sz="1800" u="none" cap="none" strike="noStrike">
                <a:solidFill>
                  <a:schemeClr val="dk1"/>
                </a:solidFill>
                <a:latin typeface="Arial"/>
                <a:ea typeface="Arial"/>
                <a:cs typeface="Arial"/>
                <a:sym typeface="Arial"/>
              </a:rPr>
              <a:t>_____</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E4160A"/>
              </a:buClr>
              <a:buSzPts val="3200"/>
              <a:buFont typeface="Arial"/>
              <a:buNone/>
            </a:pPr>
            <a:r>
              <a:rPr b="0" i="0" lang="nl-BE" sz="1800" u="none" cap="none" strike="noStrike">
                <a:solidFill>
                  <a:schemeClr val="dk1"/>
                </a:solidFill>
                <a:latin typeface="Arial"/>
                <a:ea typeface="Arial"/>
                <a:cs typeface="Arial"/>
                <a:sym typeface="Arial"/>
              </a:rPr>
              <a:t>16 u  op school</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E4160A"/>
              </a:buClr>
              <a:buSzPts val="32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E4160A"/>
              </a:buClr>
              <a:buSzPts val="3200"/>
              <a:buFont typeface="Arial"/>
              <a:buNone/>
            </a:pPr>
            <a:r>
              <a:rPr b="0" i="0" lang="nl-BE" sz="1800" u="none" cap="none" strike="noStrike">
                <a:solidFill>
                  <a:schemeClr val="dk1"/>
                </a:solidFill>
                <a:latin typeface="Arial"/>
                <a:ea typeface="Arial"/>
                <a:cs typeface="Arial"/>
                <a:sym typeface="Arial"/>
              </a:rPr>
              <a:t>+22u op het bedrijf</a:t>
            </a:r>
            <a:br>
              <a:rPr b="0" i="0" lang="nl-BE"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E4160A"/>
              </a:buClr>
              <a:buSzPts val="3200"/>
              <a:buFont typeface="Arial"/>
              <a:buNone/>
            </a:pPr>
            <a:r>
              <a:rPr b="1" i="0" lang="nl-BE" sz="1800" u="none" cap="none" strike="noStrike">
                <a:solidFill>
                  <a:schemeClr val="dk1"/>
                </a:solidFill>
                <a:latin typeface="Arial"/>
                <a:ea typeface="Arial"/>
                <a:cs typeface="Arial"/>
                <a:sym typeface="Arial"/>
              </a:rPr>
              <a:t>TOTAAL: 38u</a:t>
            </a:r>
            <a:br>
              <a:rPr b="1" i="0" lang="nl-BE" sz="1800" u="none" cap="none" strike="noStrike">
                <a:solidFill>
                  <a:schemeClr val="dk1"/>
                </a:solidFill>
                <a:latin typeface="Arial"/>
                <a:ea typeface="Arial"/>
                <a:cs typeface="Arial"/>
                <a:sym typeface="Arial"/>
              </a:rPr>
            </a:b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g2b8160ef93e_0_0"/>
          <p:cNvSpPr txBox="1"/>
          <p:nvPr>
            <p:ph type="title"/>
          </p:nvPr>
        </p:nvSpPr>
        <p:spPr>
          <a:xfrm>
            <a:off x="815638" y="3392865"/>
            <a:ext cx="7772400" cy="638700"/>
          </a:xfrm>
          <a:prstGeom prst="rect">
            <a:avLst/>
          </a:prstGeom>
          <a:noFill/>
          <a:ln>
            <a:noFill/>
          </a:ln>
        </p:spPr>
        <p:txBody>
          <a:bodyPr anchorCtr="0" anchor="t" bIns="45700" lIns="0" spcFirstLastPara="1" rIns="91425" wrap="square" tIns="0">
            <a:normAutofit/>
          </a:bodyPr>
          <a:lstStyle/>
          <a:p>
            <a:pPr indent="0" lvl="0" marL="0" rtl="0" algn="l">
              <a:lnSpc>
                <a:spcPct val="85000"/>
              </a:lnSpc>
              <a:spcBef>
                <a:spcPts val="0"/>
              </a:spcBef>
              <a:spcAft>
                <a:spcPts val="0"/>
              </a:spcAft>
              <a:buClr>
                <a:srgbClr val="4F6128"/>
              </a:buClr>
              <a:buSzPts val="4000"/>
              <a:buFont typeface="Arial"/>
              <a:buNone/>
            </a:pPr>
            <a:r>
              <a:rPr lang="nl-BE" u="sng">
                <a:solidFill>
                  <a:srgbClr val="4F6128"/>
                </a:solidFill>
              </a:rPr>
              <a:t>Duaal leren in de groene sector</a:t>
            </a:r>
            <a:endParaRPr/>
          </a:p>
        </p:txBody>
      </p:sp>
      <p:sp>
        <p:nvSpPr>
          <p:cNvPr id="114" name="Google Shape;114;g2b8160ef93e_0_0"/>
          <p:cNvSpPr txBox="1"/>
          <p:nvPr>
            <p:ph idx="1" type="body"/>
          </p:nvPr>
        </p:nvSpPr>
        <p:spPr>
          <a:xfrm>
            <a:off x="1140954" y="4425771"/>
            <a:ext cx="7772400" cy="596100"/>
          </a:xfrm>
          <a:prstGeom prst="rect">
            <a:avLst/>
          </a:prstGeom>
          <a:noFill/>
          <a:ln>
            <a:noFill/>
          </a:ln>
        </p:spPr>
        <p:txBody>
          <a:bodyPr anchorCtr="0" anchor="t" bIns="45700" lIns="0" spcFirstLastPara="1" rIns="91425" wrap="square" tIns="0">
            <a:normAutofit fontScale="85000"/>
          </a:bodyPr>
          <a:lstStyle/>
          <a:p>
            <a:pPr indent="0" lvl="0" marL="0" rtl="0" algn="l">
              <a:lnSpc>
                <a:spcPct val="100000"/>
              </a:lnSpc>
              <a:spcBef>
                <a:spcPts val="0"/>
              </a:spcBef>
              <a:spcAft>
                <a:spcPts val="0"/>
              </a:spcAft>
              <a:buClr>
                <a:schemeClr val="dk1"/>
              </a:buClr>
              <a:buSzPct val="100000"/>
              <a:buNone/>
            </a:pPr>
            <a:r>
              <a:rPr lang="nl-BE"/>
              <a:t>Een buitenkans voor iemand met groene vingers.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6"/>
          <p:cNvSpPr txBox="1"/>
          <p:nvPr>
            <p:ph type="title"/>
          </p:nvPr>
        </p:nvSpPr>
        <p:spPr>
          <a:xfrm>
            <a:off x="1619672" y="836712"/>
            <a:ext cx="6951451" cy="580926"/>
          </a:xfrm>
          <a:prstGeom prst="rect">
            <a:avLst/>
          </a:prstGeom>
          <a:gradFill>
            <a:gsLst>
              <a:gs pos="0">
                <a:srgbClr val="92D050"/>
              </a:gs>
              <a:gs pos="46000">
                <a:srgbClr val="92D050"/>
              </a:gs>
              <a:gs pos="74000">
                <a:srgbClr val="AEC5E1"/>
              </a:gs>
              <a:gs pos="83000">
                <a:srgbClr val="AEC5E1"/>
              </a:gs>
              <a:gs pos="100000">
                <a:srgbClr val="C8D8EB"/>
              </a:gs>
            </a:gsLst>
            <a:lin ang="5400000" scaled="0"/>
          </a:gradFill>
          <a:ln>
            <a:noFill/>
          </a:ln>
        </p:spPr>
        <p:txBody>
          <a:bodyPr anchorCtr="0" anchor="t" bIns="45700" lIns="0" spcFirstLastPara="1" rIns="91425" wrap="square" tIns="0">
            <a:normAutofit fontScale="90000"/>
          </a:bodyPr>
          <a:lstStyle/>
          <a:p>
            <a:pPr indent="0" lvl="0" marL="0" rtl="0" algn="ctr">
              <a:lnSpc>
                <a:spcPct val="100000"/>
              </a:lnSpc>
              <a:spcBef>
                <a:spcPts val="0"/>
              </a:spcBef>
              <a:spcAft>
                <a:spcPts val="0"/>
              </a:spcAft>
              <a:buClr>
                <a:srgbClr val="4F6128"/>
              </a:buClr>
              <a:buSzPct val="100000"/>
              <a:buFont typeface="Arial"/>
              <a:buNone/>
            </a:pPr>
            <a:r>
              <a:rPr lang="nl-BE" u="sng">
                <a:solidFill>
                  <a:srgbClr val="4F6128"/>
                </a:solidFill>
              </a:rPr>
              <a:t>Groendecoratie</a:t>
            </a:r>
            <a:br>
              <a:rPr lang="nl-BE"/>
            </a:br>
            <a:br>
              <a:rPr lang="nl-BE"/>
            </a:br>
            <a:endParaRPr>
              <a:solidFill>
                <a:srgbClr val="4F6128"/>
              </a:solidFill>
            </a:endParaRPr>
          </a:p>
        </p:txBody>
      </p:sp>
      <p:pic>
        <p:nvPicPr>
          <p:cNvPr descr="Afbeeldingsresultaten voor bloemenzaak" id="120" name="Google Shape;120;p6"/>
          <p:cNvPicPr preferRelativeResize="0"/>
          <p:nvPr/>
        </p:nvPicPr>
        <p:blipFill rotWithShape="1">
          <a:blip r:embed="rId3">
            <a:alphaModFix/>
          </a:blip>
          <a:srcRect b="0" l="0" r="0" t="0"/>
          <a:stretch/>
        </p:blipFill>
        <p:spPr>
          <a:xfrm>
            <a:off x="1619672" y="4599219"/>
            <a:ext cx="3383151" cy="2258781"/>
          </a:xfrm>
          <a:prstGeom prst="rect">
            <a:avLst/>
          </a:prstGeom>
          <a:noFill/>
          <a:ln>
            <a:noFill/>
          </a:ln>
        </p:spPr>
      </p:pic>
      <p:sp>
        <p:nvSpPr>
          <p:cNvPr id="121" name="Google Shape;121;p6"/>
          <p:cNvSpPr txBox="1"/>
          <p:nvPr/>
        </p:nvSpPr>
        <p:spPr>
          <a:xfrm>
            <a:off x="1063870" y="1784838"/>
            <a:ext cx="7507200" cy="314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nl-BE" sz="1800" u="none" cap="none" strike="noStrike">
                <a:solidFill>
                  <a:schemeClr val="dk1"/>
                </a:solidFill>
                <a:latin typeface="Arial"/>
                <a:ea typeface="Arial"/>
                <a:cs typeface="Arial"/>
                <a:sym typeface="Arial"/>
              </a:rPr>
              <a:t>- Verzorgen van kamerplanten</a:t>
            </a:r>
            <a:br>
              <a:rPr b="0" i="0" lang="nl-BE" sz="1800" u="none" cap="none" strike="noStrike">
                <a:solidFill>
                  <a:schemeClr val="dk1"/>
                </a:solidFill>
                <a:latin typeface="Arial"/>
                <a:ea typeface="Arial"/>
                <a:cs typeface="Arial"/>
                <a:sym typeface="Arial"/>
              </a:rPr>
            </a:br>
            <a:r>
              <a:rPr b="0" i="0" lang="nl-BE" sz="1800" u="none" cap="none" strike="noStrike">
                <a:solidFill>
                  <a:schemeClr val="dk1"/>
                </a:solidFill>
                <a:latin typeface="Arial"/>
                <a:ea typeface="Arial"/>
                <a:cs typeface="Arial"/>
                <a:sym typeface="Arial"/>
              </a:rPr>
              <a:t>- Verwerken van aangekochte snijbloemen </a:t>
            </a:r>
            <a:br>
              <a:rPr b="0" i="0" lang="nl-BE" sz="1800" u="none" cap="none" strike="noStrike">
                <a:solidFill>
                  <a:schemeClr val="dk1"/>
                </a:solidFill>
                <a:latin typeface="Arial"/>
                <a:ea typeface="Arial"/>
                <a:cs typeface="Arial"/>
                <a:sym typeface="Arial"/>
              </a:rPr>
            </a:br>
            <a:r>
              <a:rPr b="0" i="0" lang="nl-BE" sz="1800" u="none" cap="none" strike="noStrike">
                <a:solidFill>
                  <a:schemeClr val="dk1"/>
                </a:solidFill>
                <a:latin typeface="Arial"/>
                <a:ea typeface="Arial"/>
                <a:cs typeface="Arial"/>
                <a:sym typeface="Arial"/>
              </a:rPr>
              <a:t>       </a:t>
            </a:r>
            <a:r>
              <a:rPr b="0" i="0" lang="nl-BE" sz="1200" u="none" cap="none" strike="noStrike">
                <a:solidFill>
                  <a:schemeClr val="dk1"/>
                </a:solidFill>
                <a:latin typeface="Arial"/>
                <a:ea typeface="Arial"/>
                <a:cs typeface="Arial"/>
                <a:sym typeface="Arial"/>
              </a:rPr>
              <a:t>(opkuisen, boeketten en bloemstukken maken)</a:t>
            </a:r>
            <a:br>
              <a:rPr b="0" i="0" lang="nl-BE" sz="1200" u="none" cap="none" strike="noStrike">
                <a:solidFill>
                  <a:schemeClr val="dk1"/>
                </a:solidFill>
                <a:latin typeface="Arial"/>
                <a:ea typeface="Arial"/>
                <a:cs typeface="Arial"/>
                <a:sym typeface="Arial"/>
              </a:rPr>
            </a:br>
            <a:r>
              <a:rPr b="0" i="0" lang="nl-BE" sz="1200" u="none" cap="none" strike="noStrike">
                <a:solidFill>
                  <a:schemeClr val="dk1"/>
                </a:solidFill>
                <a:latin typeface="Arial"/>
                <a:ea typeface="Arial"/>
                <a:cs typeface="Arial"/>
                <a:sym typeface="Arial"/>
              </a:rPr>
              <a:t>- </a:t>
            </a:r>
            <a:r>
              <a:rPr b="0" i="0" lang="nl-BE" sz="1800" u="none" cap="none" strike="noStrike">
                <a:solidFill>
                  <a:schemeClr val="dk1"/>
                </a:solidFill>
                <a:latin typeface="Arial"/>
                <a:ea typeface="Arial"/>
                <a:cs typeface="Arial"/>
                <a:sym typeface="Arial"/>
              </a:rPr>
              <a:t>Presenteren van bloemen en planten in een verkoopruimte.</a:t>
            </a:r>
            <a:br>
              <a:rPr b="0" i="0" lang="nl-BE" sz="1800" u="none" cap="none" strike="noStrike">
                <a:solidFill>
                  <a:schemeClr val="dk1"/>
                </a:solidFill>
                <a:latin typeface="Arial"/>
                <a:ea typeface="Arial"/>
                <a:cs typeface="Arial"/>
                <a:sym typeface="Arial"/>
              </a:rPr>
            </a:br>
            <a:r>
              <a:rPr b="0" i="0" lang="nl-BE" sz="1800" u="none" cap="none" strike="noStrike">
                <a:solidFill>
                  <a:schemeClr val="dk1"/>
                </a:solidFill>
                <a:latin typeface="Arial"/>
                <a:ea typeface="Arial"/>
                <a:cs typeface="Arial"/>
                <a:sym typeface="Arial"/>
              </a:rPr>
              <a:t>- Verkooptechnieken, communicatie met klanten, leveranciers,...</a:t>
            </a:r>
            <a:br>
              <a:rPr b="0" i="0" lang="nl-BE" sz="1800" u="none" cap="none" strike="noStrike">
                <a:solidFill>
                  <a:schemeClr val="dk1"/>
                </a:solidFill>
                <a:latin typeface="Arial"/>
                <a:ea typeface="Arial"/>
                <a:cs typeface="Arial"/>
                <a:sym typeface="Arial"/>
              </a:rPr>
            </a:br>
            <a:r>
              <a:rPr b="0" i="0" lang="nl-BE" sz="1800" u="none" cap="none" strike="noStrike">
                <a:solidFill>
                  <a:schemeClr val="dk1"/>
                </a:solidFill>
                <a:latin typeface="Arial"/>
                <a:ea typeface="Arial"/>
                <a:cs typeface="Arial"/>
                <a:sym typeface="Arial"/>
              </a:rPr>
              <a:t>- Kassawerk </a:t>
            </a:r>
            <a:br>
              <a:rPr b="0" i="0" lang="nl-BE" sz="1800" u="none" cap="none" strike="noStrike">
                <a:solidFill>
                  <a:schemeClr val="dk1"/>
                </a:solidFill>
                <a:latin typeface="Arial"/>
                <a:ea typeface="Arial"/>
                <a:cs typeface="Arial"/>
                <a:sym typeface="Arial"/>
              </a:rPr>
            </a:br>
            <a:r>
              <a:rPr b="0" i="0" lang="nl-BE" sz="1800" u="none" cap="none" strike="noStrike">
                <a:solidFill>
                  <a:schemeClr val="dk1"/>
                </a:solidFill>
                <a:latin typeface="Arial"/>
                <a:ea typeface="Arial"/>
                <a:cs typeface="Arial"/>
                <a:sym typeface="Arial"/>
              </a:rPr>
              <a:t>       </a:t>
            </a:r>
            <a:r>
              <a:rPr b="0" i="0" lang="nl-BE" sz="1200" u="none" cap="none" strike="noStrike">
                <a:solidFill>
                  <a:schemeClr val="dk1"/>
                </a:solidFill>
                <a:latin typeface="Arial"/>
                <a:ea typeface="Arial"/>
                <a:cs typeface="Arial"/>
                <a:sym typeface="Arial"/>
              </a:rPr>
              <a:t>(bestellingen noteren, voorraad opvolgen, berekenen van aankoopfactuur naar verkoopfactuur) </a:t>
            </a:r>
            <a:br>
              <a:rPr b="0" i="0" lang="nl-BE" sz="1200" u="none" cap="none" strike="noStrike">
                <a:solidFill>
                  <a:schemeClr val="dk1"/>
                </a:solidFill>
                <a:latin typeface="Arial"/>
                <a:ea typeface="Arial"/>
                <a:cs typeface="Arial"/>
                <a:sym typeface="Arial"/>
              </a:rPr>
            </a:br>
            <a:r>
              <a:rPr b="0" i="0" lang="nl-BE" sz="1200" u="none" cap="none" strike="noStrike">
                <a:solidFill>
                  <a:schemeClr val="dk1"/>
                </a:solidFill>
                <a:latin typeface="Arial"/>
                <a:ea typeface="Arial"/>
                <a:cs typeface="Arial"/>
                <a:sym typeface="Arial"/>
              </a:rPr>
              <a:t>- </a:t>
            </a:r>
            <a:r>
              <a:rPr b="0" i="0" lang="nl-BE" sz="1800" u="none" cap="none" strike="noStrike">
                <a:solidFill>
                  <a:schemeClr val="dk1"/>
                </a:solidFill>
                <a:latin typeface="Arial"/>
                <a:ea typeface="Arial"/>
                <a:cs typeface="Arial"/>
                <a:sym typeface="Arial"/>
              </a:rPr>
              <a:t>Kennis van ziektes op planten</a:t>
            </a:r>
            <a:br>
              <a:rPr b="0" i="0" lang="nl-BE" sz="1800" u="none" cap="none" strike="noStrike">
                <a:solidFill>
                  <a:schemeClr val="dk1"/>
                </a:solidFill>
                <a:latin typeface="Arial"/>
                <a:ea typeface="Arial"/>
                <a:cs typeface="Arial"/>
                <a:sym typeface="Arial"/>
              </a:rPr>
            </a:br>
            <a:r>
              <a:rPr b="0" i="0" lang="nl-BE" sz="1800" u="none" cap="none" strike="noStrike">
                <a:solidFill>
                  <a:schemeClr val="dk1"/>
                </a:solidFill>
                <a:latin typeface="Arial"/>
                <a:ea typeface="Arial"/>
                <a:cs typeface="Arial"/>
                <a:sym typeface="Arial"/>
              </a:rPr>
              <a:t>- Verpakkingstechnieken </a:t>
            </a:r>
            <a:r>
              <a:rPr b="0" i="0" lang="nl-BE" sz="1200" u="none" cap="none" strike="noStrike">
                <a:solidFill>
                  <a:schemeClr val="dk1"/>
                </a:solidFill>
                <a:latin typeface="Arial"/>
                <a:ea typeface="Arial"/>
                <a:cs typeface="Arial"/>
                <a:sym typeface="Arial"/>
              </a:rPr>
              <a:t>(cadeautjes, boeketten inpakken, transport/vervoer)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nl-BE" sz="1800" u="none" cap="none" strike="noStrike">
                <a:solidFill>
                  <a:schemeClr val="dk1"/>
                </a:solidFill>
                <a:latin typeface="Arial"/>
                <a:ea typeface="Arial"/>
                <a:cs typeface="Arial"/>
                <a:sym typeface="Arial"/>
              </a:rPr>
              <a:t>- Voorraadbeheer </a:t>
            </a:r>
            <a:br>
              <a:rPr b="0" i="0" lang="nl-BE"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7"/>
          <p:cNvPicPr preferRelativeResize="0"/>
          <p:nvPr/>
        </p:nvPicPr>
        <p:blipFill rotWithShape="1">
          <a:blip r:embed="rId3">
            <a:alphaModFix/>
          </a:blip>
          <a:srcRect b="0" l="0" r="0" t="0"/>
          <a:stretch/>
        </p:blipFill>
        <p:spPr>
          <a:xfrm>
            <a:off x="557330" y="1550811"/>
            <a:ext cx="4183944" cy="4183944"/>
          </a:xfrm>
          <a:prstGeom prst="rect">
            <a:avLst/>
          </a:prstGeom>
          <a:noFill/>
          <a:ln>
            <a:noFill/>
          </a:ln>
        </p:spPr>
      </p:pic>
      <p:pic>
        <p:nvPicPr>
          <p:cNvPr id="127" name="Google Shape;127;p7"/>
          <p:cNvPicPr preferRelativeResize="0"/>
          <p:nvPr/>
        </p:nvPicPr>
        <p:blipFill rotWithShape="1">
          <a:blip r:embed="rId4">
            <a:alphaModFix/>
          </a:blip>
          <a:srcRect b="0" l="0" r="0" t="0"/>
          <a:stretch/>
        </p:blipFill>
        <p:spPr>
          <a:xfrm>
            <a:off x="4629854" y="1550811"/>
            <a:ext cx="4183945" cy="4183945"/>
          </a:xfrm>
          <a:prstGeom prst="rect">
            <a:avLst/>
          </a:prstGeom>
          <a:noFill/>
          <a:ln>
            <a:noFill/>
          </a:ln>
        </p:spPr>
      </p:pic>
      <p:sp>
        <p:nvSpPr>
          <p:cNvPr id="128" name="Google Shape;128;p7"/>
          <p:cNvSpPr txBox="1"/>
          <p:nvPr>
            <p:ph type="title"/>
          </p:nvPr>
        </p:nvSpPr>
        <p:spPr>
          <a:xfrm>
            <a:off x="1619672" y="836712"/>
            <a:ext cx="6951451" cy="580926"/>
          </a:xfrm>
          <a:prstGeom prst="rect">
            <a:avLst/>
          </a:prstGeom>
          <a:gradFill>
            <a:gsLst>
              <a:gs pos="0">
                <a:srgbClr val="92D050"/>
              </a:gs>
              <a:gs pos="46000">
                <a:srgbClr val="92D050"/>
              </a:gs>
              <a:gs pos="74000">
                <a:srgbClr val="AEC5E1"/>
              </a:gs>
              <a:gs pos="83000">
                <a:srgbClr val="AEC5E1"/>
              </a:gs>
              <a:gs pos="100000">
                <a:srgbClr val="C8D8EB"/>
              </a:gs>
            </a:gsLst>
            <a:lin ang="5400000" scaled="0"/>
          </a:gradFill>
          <a:ln>
            <a:noFill/>
          </a:ln>
        </p:spPr>
        <p:txBody>
          <a:bodyPr anchorCtr="0" anchor="t" bIns="45700" lIns="0" spcFirstLastPara="1" rIns="91425" wrap="square" tIns="0">
            <a:normAutofit fontScale="90000"/>
          </a:bodyPr>
          <a:lstStyle/>
          <a:p>
            <a:pPr indent="0" lvl="0" marL="0" rtl="0" algn="ctr">
              <a:lnSpc>
                <a:spcPct val="100000"/>
              </a:lnSpc>
              <a:spcBef>
                <a:spcPts val="0"/>
              </a:spcBef>
              <a:spcAft>
                <a:spcPts val="0"/>
              </a:spcAft>
              <a:buClr>
                <a:srgbClr val="4F6128"/>
              </a:buClr>
              <a:buSzPct val="100000"/>
              <a:buFont typeface="Arial"/>
              <a:buNone/>
            </a:pPr>
            <a:r>
              <a:rPr lang="nl-BE" u="sng">
                <a:solidFill>
                  <a:srgbClr val="4F6128"/>
                </a:solidFill>
              </a:rPr>
              <a:t>Groendecoratie</a:t>
            </a:r>
            <a:br>
              <a:rPr lang="nl-BE"/>
            </a:br>
            <a:br>
              <a:rPr lang="nl-BE"/>
            </a:br>
            <a:endParaRPr>
              <a:solidFill>
                <a:srgbClr val="4F6128"/>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8"/>
          <p:cNvSpPr txBox="1"/>
          <p:nvPr>
            <p:ph type="title"/>
          </p:nvPr>
        </p:nvSpPr>
        <p:spPr>
          <a:xfrm>
            <a:off x="1619672" y="836712"/>
            <a:ext cx="6951451" cy="580926"/>
          </a:xfrm>
          <a:prstGeom prst="rect">
            <a:avLst/>
          </a:prstGeom>
          <a:gradFill>
            <a:gsLst>
              <a:gs pos="0">
                <a:srgbClr val="92D050"/>
              </a:gs>
              <a:gs pos="46000">
                <a:srgbClr val="92D050"/>
              </a:gs>
              <a:gs pos="74000">
                <a:srgbClr val="AEC5E1"/>
              </a:gs>
              <a:gs pos="83000">
                <a:srgbClr val="AEC5E1"/>
              </a:gs>
              <a:gs pos="100000">
                <a:srgbClr val="C8D8EB"/>
              </a:gs>
            </a:gsLst>
            <a:lin ang="5400000" scaled="0"/>
          </a:gradFill>
          <a:ln>
            <a:noFill/>
          </a:ln>
        </p:spPr>
        <p:txBody>
          <a:bodyPr anchorCtr="0" anchor="t" bIns="45700" lIns="0" spcFirstLastPara="1" rIns="91425" wrap="square" tIns="0">
            <a:normAutofit fontScale="90000"/>
          </a:bodyPr>
          <a:lstStyle/>
          <a:p>
            <a:pPr indent="0" lvl="0" marL="0" rtl="0" algn="ctr">
              <a:lnSpc>
                <a:spcPct val="100000"/>
              </a:lnSpc>
              <a:spcBef>
                <a:spcPts val="0"/>
              </a:spcBef>
              <a:spcAft>
                <a:spcPts val="0"/>
              </a:spcAft>
              <a:buClr>
                <a:srgbClr val="4F6128"/>
              </a:buClr>
              <a:buSzPct val="100000"/>
              <a:buFont typeface="Arial"/>
              <a:buNone/>
            </a:pPr>
            <a:r>
              <a:rPr lang="nl-BE" u="sng">
                <a:solidFill>
                  <a:srgbClr val="4F6128"/>
                </a:solidFill>
              </a:rPr>
              <a:t>Groendecoratie</a:t>
            </a:r>
            <a:br>
              <a:rPr lang="nl-BE"/>
            </a:br>
            <a:br>
              <a:rPr lang="nl-BE"/>
            </a:br>
            <a:endParaRPr>
              <a:solidFill>
                <a:srgbClr val="4F6128"/>
              </a:solidFill>
            </a:endParaRPr>
          </a:p>
        </p:txBody>
      </p:sp>
      <p:sp>
        <p:nvSpPr>
          <p:cNvPr id="134" name="Google Shape;134;p8"/>
          <p:cNvSpPr txBox="1"/>
          <p:nvPr/>
        </p:nvSpPr>
        <p:spPr>
          <a:xfrm>
            <a:off x="1705708" y="1758461"/>
            <a:ext cx="542485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nl-BE" sz="1800" u="none" cap="none" strike="noStrike">
                <a:solidFill>
                  <a:schemeClr val="dk1"/>
                </a:solidFill>
                <a:latin typeface="Arial"/>
                <a:ea typeface="Arial"/>
                <a:cs typeface="Arial"/>
                <a:sym typeface="Arial"/>
              </a:rPr>
              <a:t>Meer informatie: De Greef L.</a:t>
            </a:r>
            <a:endParaRPr b="0" i="0" sz="1800" u="none" cap="none" strike="noStrike">
              <a:solidFill>
                <a:schemeClr val="dk1"/>
              </a:solidFill>
              <a:latin typeface="Arial"/>
              <a:ea typeface="Arial"/>
              <a:cs typeface="Arial"/>
              <a:sym typeface="Arial"/>
            </a:endParaRPr>
          </a:p>
        </p:txBody>
      </p:sp>
      <p:pic>
        <p:nvPicPr>
          <p:cNvPr id="135" name="Google Shape;135;p8"/>
          <p:cNvPicPr preferRelativeResize="0"/>
          <p:nvPr/>
        </p:nvPicPr>
        <p:blipFill rotWithShape="1">
          <a:blip r:embed="rId3">
            <a:alphaModFix/>
          </a:blip>
          <a:srcRect b="0" l="0" r="0" t="0"/>
          <a:stretch/>
        </p:blipFill>
        <p:spPr>
          <a:xfrm>
            <a:off x="3274788" y="2468600"/>
            <a:ext cx="2286677" cy="342584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9"/>
          <p:cNvSpPr txBox="1"/>
          <p:nvPr>
            <p:ph type="title"/>
          </p:nvPr>
        </p:nvSpPr>
        <p:spPr>
          <a:xfrm>
            <a:off x="1619672" y="836712"/>
            <a:ext cx="6951451" cy="580926"/>
          </a:xfrm>
          <a:prstGeom prst="rect">
            <a:avLst/>
          </a:prstGeom>
          <a:gradFill>
            <a:gsLst>
              <a:gs pos="0">
                <a:srgbClr val="92D050"/>
              </a:gs>
              <a:gs pos="29000">
                <a:srgbClr val="92D050"/>
              </a:gs>
              <a:gs pos="74000">
                <a:srgbClr val="AEC5E1"/>
              </a:gs>
              <a:gs pos="83000">
                <a:srgbClr val="AEC5E1"/>
              </a:gs>
              <a:gs pos="100000">
                <a:srgbClr val="C8D8EB"/>
              </a:gs>
            </a:gsLst>
            <a:lin ang="5400000" scaled="0"/>
          </a:gradFill>
          <a:ln>
            <a:noFill/>
          </a:ln>
        </p:spPr>
        <p:txBody>
          <a:bodyPr anchorCtr="0" anchor="t" bIns="45700" lIns="0" spcFirstLastPara="1" rIns="91425" wrap="square" tIns="0">
            <a:normAutofit fontScale="90000"/>
          </a:bodyPr>
          <a:lstStyle/>
          <a:p>
            <a:pPr indent="0" lvl="0" marL="0" rtl="0" algn="ctr">
              <a:lnSpc>
                <a:spcPct val="100000"/>
              </a:lnSpc>
              <a:spcBef>
                <a:spcPts val="0"/>
              </a:spcBef>
              <a:spcAft>
                <a:spcPts val="0"/>
              </a:spcAft>
              <a:buClr>
                <a:srgbClr val="4F6128"/>
              </a:buClr>
              <a:buSzPct val="256000"/>
              <a:buFont typeface="Arial"/>
              <a:buNone/>
            </a:pPr>
            <a:r>
              <a:rPr lang="nl-BE" u="sng">
                <a:solidFill>
                  <a:srgbClr val="4F6128"/>
                </a:solidFill>
              </a:rPr>
              <a:t>Plant en milieu</a:t>
            </a:r>
            <a:br>
              <a:rPr lang="nl-BE"/>
            </a:br>
            <a:br>
              <a:rPr lang="nl-BE"/>
            </a:br>
            <a:r>
              <a:rPr b="0" lang="nl-BE" sz="2000">
                <a:solidFill>
                  <a:schemeClr val="dk1"/>
                </a:solidFill>
              </a:rPr>
              <a:t>Helpen bij land- en tuinbouwteelten en uitvoeren van gemechaniseerd werk om productiedoelstellingen te realiseren</a:t>
            </a:r>
            <a:br>
              <a:rPr b="0" lang="nl-BE" sz="2000">
                <a:solidFill>
                  <a:schemeClr val="dk1"/>
                </a:solidFill>
              </a:rPr>
            </a:br>
            <a:endParaRPr b="0" sz="2000">
              <a:solidFill>
                <a:schemeClr val="dk1"/>
              </a:solidFill>
            </a:endParaRPr>
          </a:p>
        </p:txBody>
      </p:sp>
      <p:pic>
        <p:nvPicPr>
          <p:cNvPr descr="Afbeeldingsresultaten voor boomkwekerij" id="141" name="Google Shape;141;p9"/>
          <p:cNvPicPr preferRelativeResize="0"/>
          <p:nvPr/>
        </p:nvPicPr>
        <p:blipFill rotWithShape="1">
          <a:blip r:embed="rId3">
            <a:alphaModFix/>
          </a:blip>
          <a:srcRect b="0" l="0" r="0" t="0"/>
          <a:stretch/>
        </p:blipFill>
        <p:spPr>
          <a:xfrm>
            <a:off x="5043082" y="3134675"/>
            <a:ext cx="3769193" cy="2707525"/>
          </a:xfrm>
          <a:prstGeom prst="rect">
            <a:avLst/>
          </a:prstGeom>
          <a:noFill/>
          <a:ln>
            <a:noFill/>
          </a:ln>
        </p:spPr>
      </p:pic>
      <p:pic>
        <p:nvPicPr>
          <p:cNvPr id="142" name="Google Shape;142;p9"/>
          <p:cNvPicPr preferRelativeResize="0"/>
          <p:nvPr/>
        </p:nvPicPr>
        <p:blipFill rotWithShape="1">
          <a:blip r:embed="rId4">
            <a:alphaModFix/>
          </a:blip>
          <a:srcRect b="0" l="0" r="0" t="0"/>
          <a:stretch/>
        </p:blipFill>
        <p:spPr>
          <a:xfrm>
            <a:off x="1013700" y="3134675"/>
            <a:ext cx="3610025" cy="27075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g2b8160ef93e_0_6"/>
          <p:cNvSpPr txBox="1"/>
          <p:nvPr>
            <p:ph type="title"/>
          </p:nvPr>
        </p:nvSpPr>
        <p:spPr>
          <a:xfrm>
            <a:off x="1619672" y="1467556"/>
            <a:ext cx="7084200" cy="2337600"/>
          </a:xfrm>
          <a:prstGeom prst="rect">
            <a:avLst/>
          </a:prstGeom>
          <a:noFill/>
          <a:ln>
            <a:noFill/>
          </a:ln>
        </p:spPr>
        <p:txBody>
          <a:bodyPr anchorCtr="0" anchor="t" bIns="45700" lIns="0" spcFirstLastPara="1" rIns="91425" wrap="square" tIns="0">
            <a:normAutofit fontScale="90000"/>
          </a:bodyPr>
          <a:lstStyle/>
          <a:p>
            <a:pPr indent="0" lvl="0" marL="0" rtl="0" algn="l">
              <a:lnSpc>
                <a:spcPct val="100000"/>
              </a:lnSpc>
              <a:spcBef>
                <a:spcPts val="0"/>
              </a:spcBef>
              <a:spcAft>
                <a:spcPts val="0"/>
              </a:spcAft>
              <a:buClr>
                <a:schemeClr val="dk1"/>
              </a:buClr>
              <a:buSzPct val="100000"/>
              <a:buFont typeface="Arial"/>
              <a:buNone/>
            </a:pPr>
            <a:br>
              <a:rPr b="0" lang="nl-BE" sz="2000">
                <a:solidFill>
                  <a:schemeClr val="dk1"/>
                </a:solidFill>
              </a:rPr>
            </a:br>
            <a:br>
              <a:rPr b="0" lang="nl-BE" sz="2000">
                <a:solidFill>
                  <a:schemeClr val="dk1"/>
                </a:solidFill>
              </a:rPr>
            </a:br>
            <a:r>
              <a:rPr b="0" lang="nl-BE" sz="1800">
                <a:solidFill>
                  <a:schemeClr val="dk1"/>
                </a:solidFill>
              </a:rPr>
              <a:t>De leerling  vervult zijn traject binnen 2 contexten:</a:t>
            </a:r>
            <a:br>
              <a:rPr b="0" lang="nl-BE" sz="1800">
                <a:solidFill>
                  <a:schemeClr val="dk1"/>
                </a:solidFill>
              </a:rPr>
            </a:br>
            <a:r>
              <a:rPr b="0" lang="nl-BE" sz="1800">
                <a:solidFill>
                  <a:schemeClr val="dk1"/>
                </a:solidFill>
              </a:rPr>
              <a:t>-  Akkerbouw/grove groententeelt</a:t>
            </a:r>
            <a:br>
              <a:rPr b="0" lang="nl-BE" sz="1800">
                <a:solidFill>
                  <a:schemeClr val="dk1"/>
                </a:solidFill>
              </a:rPr>
            </a:br>
            <a:r>
              <a:rPr b="0" lang="nl-BE" sz="1800">
                <a:solidFill>
                  <a:schemeClr val="dk1"/>
                </a:solidFill>
              </a:rPr>
              <a:t>-  Fruitteelt</a:t>
            </a:r>
            <a:br>
              <a:rPr b="0" lang="nl-BE" sz="1800">
                <a:solidFill>
                  <a:schemeClr val="dk1"/>
                </a:solidFill>
              </a:rPr>
            </a:br>
            <a:r>
              <a:rPr b="0" lang="nl-BE" sz="1800">
                <a:solidFill>
                  <a:schemeClr val="dk1"/>
                </a:solidFill>
              </a:rPr>
              <a:t>-  Teelten onder bescherming of open lucht</a:t>
            </a:r>
            <a:br>
              <a:rPr b="0" lang="nl-BE" sz="1800">
                <a:solidFill>
                  <a:schemeClr val="dk1"/>
                </a:solidFill>
              </a:rPr>
            </a:br>
            <a:br>
              <a:rPr lang="nl-BE" sz="1866">
                <a:solidFill>
                  <a:srgbClr val="4F6128"/>
                </a:solidFill>
              </a:rPr>
            </a:br>
            <a:r>
              <a:rPr b="0" lang="nl-BE" sz="900">
                <a:solidFill>
                  <a:srgbClr val="262626"/>
                </a:solidFill>
                <a:highlight>
                  <a:srgbClr val="FFFFFF"/>
                </a:highlight>
              </a:rPr>
              <a:t>Bv jaar 1 x en jaar 2 y. </a:t>
            </a:r>
            <a:br>
              <a:rPr b="0" lang="nl-BE" sz="900">
                <a:solidFill>
                  <a:srgbClr val="262626"/>
                </a:solidFill>
                <a:highlight>
                  <a:srgbClr val="FFFFFF"/>
                </a:highlight>
              </a:rPr>
            </a:br>
            <a:r>
              <a:rPr b="0" lang="nl-BE" sz="900">
                <a:solidFill>
                  <a:srgbClr val="262626"/>
                </a:solidFill>
                <a:highlight>
                  <a:srgbClr val="FFFFFF"/>
                </a:highlight>
              </a:rPr>
              <a:t>Of als als er op het bedrijf een gemengde vorm voorkomt kan dit 1 zijn</a:t>
            </a:r>
            <a:endParaRPr b="0" sz="1400">
              <a:solidFill>
                <a:srgbClr val="000000"/>
              </a:solidFill>
            </a:endParaRPr>
          </a:p>
          <a:p>
            <a:pPr indent="0" lvl="0" marL="0" rtl="0" algn="l">
              <a:lnSpc>
                <a:spcPct val="100000"/>
              </a:lnSpc>
              <a:spcBef>
                <a:spcPts val="0"/>
              </a:spcBef>
              <a:spcAft>
                <a:spcPts val="0"/>
              </a:spcAft>
              <a:buClr>
                <a:schemeClr val="dk1"/>
              </a:buClr>
              <a:buSzPct val="62500"/>
              <a:buFont typeface="Arial"/>
              <a:buNone/>
            </a:pPr>
            <a:r>
              <a:t/>
            </a:r>
            <a:endParaRPr>
              <a:solidFill>
                <a:srgbClr val="4F6128"/>
              </a:solidFill>
            </a:endParaRPr>
          </a:p>
        </p:txBody>
      </p:sp>
      <p:pic>
        <p:nvPicPr>
          <p:cNvPr descr="Afbeeldingsresultaten voor groententeelt" id="148" name="Google Shape;148;g2b8160ef93e_0_6"/>
          <p:cNvPicPr preferRelativeResize="0"/>
          <p:nvPr/>
        </p:nvPicPr>
        <p:blipFill rotWithShape="1">
          <a:blip r:embed="rId3">
            <a:alphaModFix/>
          </a:blip>
          <a:srcRect b="0" l="0" r="0" t="0"/>
          <a:stretch/>
        </p:blipFill>
        <p:spPr>
          <a:xfrm>
            <a:off x="4822793" y="3589525"/>
            <a:ext cx="3999782" cy="2337525"/>
          </a:xfrm>
          <a:prstGeom prst="rect">
            <a:avLst/>
          </a:prstGeom>
          <a:noFill/>
          <a:ln>
            <a:noFill/>
          </a:ln>
        </p:spPr>
      </p:pic>
      <p:sp>
        <p:nvSpPr>
          <p:cNvPr id="149" name="Google Shape;149;g2b8160ef93e_0_6"/>
          <p:cNvSpPr txBox="1"/>
          <p:nvPr/>
        </p:nvSpPr>
        <p:spPr>
          <a:xfrm>
            <a:off x="1619672" y="836712"/>
            <a:ext cx="6951600" cy="580800"/>
          </a:xfrm>
          <a:prstGeom prst="rect">
            <a:avLst/>
          </a:prstGeom>
          <a:gradFill>
            <a:gsLst>
              <a:gs pos="0">
                <a:srgbClr val="92D050"/>
              </a:gs>
              <a:gs pos="46000">
                <a:srgbClr val="92D050"/>
              </a:gs>
              <a:gs pos="74000">
                <a:srgbClr val="AEC5E1"/>
              </a:gs>
              <a:gs pos="83000">
                <a:srgbClr val="AEC5E1"/>
              </a:gs>
              <a:gs pos="100000">
                <a:srgbClr val="C8D8EB"/>
              </a:gs>
            </a:gsLst>
            <a:lin ang="5400012" scaled="0"/>
          </a:gradFill>
          <a:ln>
            <a:noFill/>
          </a:ln>
        </p:spPr>
        <p:txBody>
          <a:bodyPr anchorCtr="0" anchor="t" bIns="45700" lIns="0" spcFirstLastPara="1" rIns="91425" wrap="square" tIns="0">
            <a:normAutofit/>
          </a:bodyPr>
          <a:lstStyle/>
          <a:p>
            <a:pPr indent="0" lvl="0" marL="0" marR="0" rtl="0" algn="ctr">
              <a:lnSpc>
                <a:spcPct val="100000"/>
              </a:lnSpc>
              <a:spcBef>
                <a:spcPts val="0"/>
              </a:spcBef>
              <a:spcAft>
                <a:spcPts val="0"/>
              </a:spcAft>
              <a:buClr>
                <a:srgbClr val="4F6128"/>
              </a:buClr>
              <a:buSzPts val="2900"/>
              <a:buFont typeface="Arial"/>
              <a:buNone/>
            </a:pPr>
            <a:r>
              <a:rPr b="1" i="0" lang="nl-BE" sz="2900" u="sng" cap="none" strike="noStrike">
                <a:solidFill>
                  <a:srgbClr val="4F6128"/>
                </a:solidFill>
                <a:latin typeface="Arial"/>
                <a:ea typeface="Arial"/>
                <a:cs typeface="Arial"/>
                <a:sym typeface="Arial"/>
              </a:rPr>
              <a:t>Plant en milieu</a:t>
            </a:r>
            <a:endParaRPr b="1" i="0" sz="2900" u="none" cap="none" strike="noStrike">
              <a:solidFill>
                <a:srgbClr val="4F6128"/>
              </a:solidFill>
              <a:latin typeface="Arial"/>
              <a:ea typeface="Arial"/>
              <a:cs typeface="Arial"/>
              <a:sym typeface="Arial"/>
            </a:endParaRPr>
          </a:p>
        </p:txBody>
      </p:sp>
      <p:pic>
        <p:nvPicPr>
          <p:cNvPr id="150" name="Google Shape;150;g2b8160ef93e_0_6"/>
          <p:cNvPicPr preferRelativeResize="0"/>
          <p:nvPr/>
        </p:nvPicPr>
        <p:blipFill rotWithShape="1">
          <a:blip r:embed="rId4">
            <a:alphaModFix/>
          </a:blip>
          <a:srcRect b="0" l="0" r="0" t="0"/>
          <a:stretch/>
        </p:blipFill>
        <p:spPr>
          <a:xfrm>
            <a:off x="710975" y="3655859"/>
            <a:ext cx="3664154" cy="2748115"/>
          </a:xfrm>
          <a:prstGeom prst="rect">
            <a:avLst/>
          </a:prstGeom>
          <a:noFill/>
          <a:ln>
            <a:noFill/>
          </a:ln>
        </p:spPr>
      </p:pic>
      <p:sp>
        <p:nvSpPr>
          <p:cNvPr id="151" name="Google Shape;151;g2b8160ef93e_0_6"/>
          <p:cNvSpPr txBox="1"/>
          <p:nvPr/>
        </p:nvSpPr>
        <p:spPr>
          <a:xfrm>
            <a:off x="6539075" y="1722850"/>
            <a:ext cx="2032200" cy="18270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nl-BE" sz="1500" u="none" cap="none" strike="noStrike">
                <a:solidFill>
                  <a:srgbClr val="E4160A"/>
                </a:solidFill>
                <a:latin typeface="Arial"/>
                <a:ea typeface="Arial"/>
                <a:cs typeface="Arial"/>
                <a:sym typeface="Arial"/>
              </a:rPr>
              <a:t>Bijvoorbeeld:</a:t>
            </a:r>
            <a:br>
              <a:rPr b="0" i="0" lang="nl-BE" sz="1500" u="none" cap="none" strike="noStrike">
                <a:solidFill>
                  <a:srgbClr val="E4160A"/>
                </a:solidFill>
                <a:latin typeface="Arial"/>
                <a:ea typeface="Arial"/>
                <a:cs typeface="Arial"/>
                <a:sym typeface="Arial"/>
              </a:rPr>
            </a:br>
            <a:r>
              <a:rPr b="0" i="0" lang="nl-BE" sz="1500" u="none" cap="none" strike="noStrike">
                <a:solidFill>
                  <a:srgbClr val="E4160A"/>
                </a:solidFill>
                <a:latin typeface="Arial"/>
                <a:ea typeface="Arial"/>
                <a:cs typeface="Arial"/>
                <a:sym typeface="Arial"/>
              </a:rPr>
              <a:t>-Fruitteler</a:t>
            </a:r>
            <a:br>
              <a:rPr b="0" i="0" lang="nl-BE" sz="1500" u="none" cap="none" strike="noStrike">
                <a:solidFill>
                  <a:srgbClr val="E4160A"/>
                </a:solidFill>
                <a:latin typeface="Arial"/>
                <a:ea typeface="Arial"/>
                <a:cs typeface="Arial"/>
                <a:sym typeface="Arial"/>
              </a:rPr>
            </a:br>
            <a:r>
              <a:rPr b="0" i="0" lang="nl-BE" sz="1500" u="none" cap="none" strike="noStrike">
                <a:solidFill>
                  <a:srgbClr val="E4160A"/>
                </a:solidFill>
                <a:latin typeface="Arial"/>
                <a:ea typeface="Arial"/>
                <a:cs typeface="Arial"/>
                <a:sym typeface="Arial"/>
              </a:rPr>
              <a:t>-Boomkweker</a:t>
            </a:r>
            <a:br>
              <a:rPr b="0" i="0" lang="nl-BE" sz="1500" u="none" cap="none" strike="noStrike">
                <a:solidFill>
                  <a:srgbClr val="E4160A"/>
                </a:solidFill>
                <a:latin typeface="Arial"/>
                <a:ea typeface="Arial"/>
                <a:cs typeface="Arial"/>
                <a:sym typeface="Arial"/>
              </a:rPr>
            </a:br>
            <a:r>
              <a:rPr b="0" i="0" lang="nl-BE" sz="1500" u="none" cap="none" strike="noStrike">
                <a:solidFill>
                  <a:srgbClr val="E4160A"/>
                </a:solidFill>
                <a:latin typeface="Arial"/>
                <a:ea typeface="Arial"/>
                <a:cs typeface="Arial"/>
                <a:sym typeface="Arial"/>
              </a:rPr>
              <a:t>-Groententeler </a:t>
            </a:r>
            <a:r>
              <a:rPr b="0" i="0" lang="nl-BE" sz="1300" u="none" cap="none" strike="noStrike">
                <a:solidFill>
                  <a:srgbClr val="E4160A"/>
                </a:solidFill>
                <a:latin typeface="Arial"/>
                <a:ea typeface="Arial"/>
                <a:cs typeface="Arial"/>
                <a:sym typeface="Arial"/>
              </a:rPr>
              <a:t>(tuin- of </a:t>
            </a:r>
            <a:br>
              <a:rPr b="0" i="0" lang="nl-BE" sz="1300" u="none" cap="none" strike="noStrike">
                <a:solidFill>
                  <a:srgbClr val="E4160A"/>
                </a:solidFill>
                <a:latin typeface="Arial"/>
                <a:ea typeface="Arial"/>
                <a:cs typeface="Arial"/>
                <a:sym typeface="Arial"/>
              </a:rPr>
            </a:br>
            <a:r>
              <a:rPr b="0" i="0" lang="nl-BE" sz="1300" u="none" cap="none" strike="noStrike">
                <a:solidFill>
                  <a:srgbClr val="E4160A"/>
                </a:solidFill>
                <a:latin typeface="Arial"/>
                <a:ea typeface="Arial"/>
                <a:cs typeface="Arial"/>
                <a:sym typeface="Arial"/>
              </a:rPr>
              <a:t>                       landbouw)</a:t>
            </a:r>
            <a:br>
              <a:rPr b="0" i="0" lang="nl-BE" sz="1500" u="none" cap="none" strike="noStrike">
                <a:solidFill>
                  <a:srgbClr val="E4160A"/>
                </a:solidFill>
                <a:latin typeface="Arial"/>
                <a:ea typeface="Arial"/>
                <a:cs typeface="Arial"/>
                <a:sym typeface="Arial"/>
              </a:rPr>
            </a:br>
            <a:r>
              <a:rPr b="0" i="0" lang="nl-BE" sz="1500" u="none" cap="none" strike="noStrike">
                <a:solidFill>
                  <a:srgbClr val="E4160A"/>
                </a:solidFill>
                <a:latin typeface="Arial"/>
                <a:ea typeface="Arial"/>
                <a:cs typeface="Arial"/>
                <a:sym typeface="Arial"/>
              </a:rPr>
              <a:t>-Plantenkweker</a:t>
            </a:r>
            <a:br>
              <a:rPr b="0" i="0" lang="nl-BE" sz="1500" u="none" cap="none" strike="noStrike">
                <a:solidFill>
                  <a:srgbClr val="E4160A"/>
                </a:solidFill>
                <a:latin typeface="Arial"/>
                <a:ea typeface="Arial"/>
                <a:cs typeface="Arial"/>
                <a:sym typeface="Arial"/>
              </a:rPr>
            </a:br>
            <a:r>
              <a:rPr b="0" i="0" lang="nl-BE" sz="1500" u="none" cap="none" strike="noStrike">
                <a:solidFill>
                  <a:srgbClr val="E4160A"/>
                </a:solidFill>
                <a:latin typeface="Arial"/>
                <a:ea typeface="Arial"/>
                <a:cs typeface="Arial"/>
                <a:sym typeface="Arial"/>
              </a:rPr>
              <a:t>- …</a:t>
            </a:r>
            <a:endParaRPr b="0" i="0" sz="1500" u="none" cap="none" strike="noStrike">
              <a:solidFill>
                <a:srgbClr val="E4160A"/>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g1f0cb609023_0_0"/>
          <p:cNvSpPr txBox="1"/>
          <p:nvPr/>
        </p:nvSpPr>
        <p:spPr>
          <a:xfrm>
            <a:off x="1619672" y="836712"/>
            <a:ext cx="6951600" cy="580800"/>
          </a:xfrm>
          <a:prstGeom prst="rect">
            <a:avLst/>
          </a:prstGeom>
          <a:gradFill>
            <a:gsLst>
              <a:gs pos="0">
                <a:srgbClr val="92D050"/>
              </a:gs>
              <a:gs pos="46000">
                <a:srgbClr val="92D050"/>
              </a:gs>
              <a:gs pos="74000">
                <a:srgbClr val="AEC5E1"/>
              </a:gs>
              <a:gs pos="83000">
                <a:srgbClr val="AEC5E1"/>
              </a:gs>
              <a:gs pos="100000">
                <a:srgbClr val="C8D8EB"/>
              </a:gs>
            </a:gsLst>
            <a:lin ang="5400012" scaled="0"/>
          </a:gradFill>
          <a:ln>
            <a:noFill/>
          </a:ln>
        </p:spPr>
        <p:txBody>
          <a:bodyPr anchorCtr="0" anchor="t" bIns="45700" lIns="0" spcFirstLastPara="1" rIns="91425" wrap="square" tIns="0">
            <a:normAutofit/>
          </a:bodyPr>
          <a:lstStyle/>
          <a:p>
            <a:pPr indent="0" lvl="0" marL="0" marR="0" rtl="0" algn="ctr">
              <a:lnSpc>
                <a:spcPct val="100000"/>
              </a:lnSpc>
              <a:spcBef>
                <a:spcPts val="0"/>
              </a:spcBef>
              <a:spcAft>
                <a:spcPts val="0"/>
              </a:spcAft>
              <a:buClr>
                <a:srgbClr val="4F6128"/>
              </a:buClr>
              <a:buSzPts val="2900"/>
              <a:buFont typeface="Arial"/>
              <a:buNone/>
            </a:pPr>
            <a:r>
              <a:rPr b="1" i="0" lang="nl-BE" sz="2900" u="sng" cap="none" strike="noStrike">
                <a:solidFill>
                  <a:srgbClr val="4F6128"/>
                </a:solidFill>
                <a:latin typeface="Arial"/>
                <a:ea typeface="Arial"/>
                <a:cs typeface="Arial"/>
                <a:sym typeface="Arial"/>
              </a:rPr>
              <a:t>Plant en milieu</a:t>
            </a:r>
            <a:endParaRPr b="1" i="0" sz="2900" u="none" cap="none" strike="noStrike">
              <a:solidFill>
                <a:srgbClr val="4F6128"/>
              </a:solidFill>
              <a:latin typeface="Arial"/>
              <a:ea typeface="Arial"/>
              <a:cs typeface="Arial"/>
              <a:sym typeface="Arial"/>
            </a:endParaRPr>
          </a:p>
        </p:txBody>
      </p:sp>
      <p:sp>
        <p:nvSpPr>
          <p:cNvPr id="157" name="Google Shape;157;g1f0cb609023_0_0"/>
          <p:cNvSpPr txBox="1"/>
          <p:nvPr/>
        </p:nvSpPr>
        <p:spPr>
          <a:xfrm>
            <a:off x="1619676" y="1696850"/>
            <a:ext cx="6450300" cy="646500"/>
          </a:xfrm>
          <a:prstGeom prst="rect">
            <a:avLst/>
          </a:prstGeom>
          <a:noFill/>
          <a:ln>
            <a:noFill/>
          </a:ln>
        </p:spPr>
        <p:txBody>
          <a:bodyPr anchorCtr="0" anchor="t" bIns="45700" lIns="91425" spcFirstLastPara="1" rIns="91425" wrap="square" tIns="45700">
            <a:spAutoFit/>
          </a:bodyPr>
          <a:lstStyle/>
          <a:p>
            <a:pPr indent="457200" lvl="0" marL="1371600" marR="0" rtl="0" algn="l">
              <a:lnSpc>
                <a:spcPct val="100000"/>
              </a:lnSpc>
              <a:spcBef>
                <a:spcPts val="0"/>
              </a:spcBef>
              <a:spcAft>
                <a:spcPts val="0"/>
              </a:spcAft>
              <a:buClr>
                <a:srgbClr val="000000"/>
              </a:buClr>
              <a:buSzPts val="1800"/>
              <a:buFont typeface="Arial"/>
              <a:buNone/>
            </a:pPr>
            <a:r>
              <a:rPr b="0" i="0" lang="nl-BE" sz="1800" u="none" cap="none" strike="noStrike">
                <a:solidFill>
                  <a:schemeClr val="dk1"/>
                </a:solidFill>
                <a:latin typeface="Arial"/>
                <a:ea typeface="Arial"/>
                <a:cs typeface="Arial"/>
                <a:sym typeface="Arial"/>
              </a:rPr>
              <a:t>Meer informatie: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nl-BE" sz="1800" u="none" cap="none" strike="noStrike">
                <a:solidFill>
                  <a:schemeClr val="dk1"/>
                </a:solidFill>
                <a:latin typeface="Arial"/>
                <a:ea typeface="Arial"/>
                <a:cs typeface="Arial"/>
                <a:sym typeface="Arial"/>
              </a:rPr>
              <a:t>Lemmens T.   				 Wouters K.</a:t>
            </a:r>
            <a:endParaRPr b="0" i="0" sz="1800" u="none" cap="none" strike="noStrike">
              <a:solidFill>
                <a:schemeClr val="dk1"/>
              </a:solidFill>
              <a:latin typeface="Arial"/>
              <a:ea typeface="Arial"/>
              <a:cs typeface="Arial"/>
              <a:sym typeface="Arial"/>
            </a:endParaRPr>
          </a:p>
        </p:txBody>
      </p:sp>
      <p:pic>
        <p:nvPicPr>
          <p:cNvPr id="158" name="Google Shape;158;g1f0cb609023_0_0"/>
          <p:cNvPicPr preferRelativeResize="0"/>
          <p:nvPr/>
        </p:nvPicPr>
        <p:blipFill rotWithShape="1">
          <a:blip r:embed="rId3">
            <a:alphaModFix/>
          </a:blip>
          <a:srcRect b="0" l="0" r="0" t="0"/>
          <a:stretch/>
        </p:blipFill>
        <p:spPr>
          <a:xfrm>
            <a:off x="1842950" y="2450275"/>
            <a:ext cx="1963500" cy="2942600"/>
          </a:xfrm>
          <a:prstGeom prst="rect">
            <a:avLst/>
          </a:prstGeom>
          <a:noFill/>
          <a:ln>
            <a:noFill/>
          </a:ln>
        </p:spPr>
      </p:pic>
      <p:pic>
        <p:nvPicPr>
          <p:cNvPr id="159" name="Google Shape;159;g1f0cb609023_0_0"/>
          <p:cNvPicPr preferRelativeResize="0"/>
          <p:nvPr/>
        </p:nvPicPr>
        <p:blipFill rotWithShape="1">
          <a:blip r:embed="rId4">
            <a:alphaModFix/>
          </a:blip>
          <a:srcRect b="0" l="0" r="0" t="0"/>
          <a:stretch/>
        </p:blipFill>
        <p:spPr>
          <a:xfrm>
            <a:off x="4842775" y="2699574"/>
            <a:ext cx="2062100" cy="26933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2"/>
          <p:cNvSpPr txBox="1"/>
          <p:nvPr>
            <p:ph type="title"/>
          </p:nvPr>
        </p:nvSpPr>
        <p:spPr>
          <a:xfrm>
            <a:off x="1619672" y="836712"/>
            <a:ext cx="6951451" cy="580926"/>
          </a:xfrm>
          <a:prstGeom prst="rect">
            <a:avLst/>
          </a:prstGeom>
          <a:gradFill>
            <a:gsLst>
              <a:gs pos="0">
                <a:srgbClr val="92D050"/>
              </a:gs>
              <a:gs pos="29000">
                <a:srgbClr val="92D050"/>
              </a:gs>
              <a:gs pos="74000">
                <a:srgbClr val="AEC5E1"/>
              </a:gs>
              <a:gs pos="83000">
                <a:srgbClr val="AEC5E1"/>
              </a:gs>
              <a:gs pos="100000">
                <a:srgbClr val="C8D8EB"/>
              </a:gs>
            </a:gsLst>
            <a:lin ang="5400000" scaled="0"/>
          </a:gradFill>
          <a:ln>
            <a:noFill/>
          </a:ln>
        </p:spPr>
        <p:txBody>
          <a:bodyPr anchorCtr="0" anchor="t" bIns="45700" lIns="0" spcFirstLastPara="1" rIns="91425" wrap="square" tIns="0">
            <a:normAutofit fontScale="90000"/>
          </a:bodyPr>
          <a:lstStyle/>
          <a:p>
            <a:pPr indent="0" lvl="0" marL="0" rtl="0" algn="ctr">
              <a:lnSpc>
                <a:spcPct val="100000"/>
              </a:lnSpc>
              <a:spcBef>
                <a:spcPts val="0"/>
              </a:spcBef>
              <a:spcAft>
                <a:spcPts val="0"/>
              </a:spcAft>
              <a:buClr>
                <a:srgbClr val="4F6128"/>
              </a:buClr>
              <a:buSzPct val="256000"/>
              <a:buFont typeface="Arial"/>
              <a:buNone/>
            </a:pPr>
            <a:r>
              <a:rPr lang="nl-BE" u="sng">
                <a:solidFill>
                  <a:srgbClr val="4F6128"/>
                </a:solidFill>
              </a:rPr>
              <a:t>Dier en milieu</a:t>
            </a:r>
            <a:br>
              <a:rPr lang="nl-BE" u="sng">
                <a:solidFill>
                  <a:srgbClr val="4F6128"/>
                </a:solidFill>
              </a:rPr>
            </a:br>
            <a:br>
              <a:rPr lang="nl-BE" u="sng">
                <a:solidFill>
                  <a:srgbClr val="4F6128"/>
                </a:solidFill>
              </a:rPr>
            </a:br>
            <a:r>
              <a:rPr b="0" lang="nl-BE" sz="2000">
                <a:solidFill>
                  <a:schemeClr val="dk1"/>
                </a:solidFill>
              </a:rPr>
              <a:t>Helpen bij het opfokken en verzorgen van </a:t>
            </a:r>
            <a:r>
              <a:rPr lang="nl-BE" sz="2000">
                <a:solidFill>
                  <a:schemeClr val="dk1"/>
                </a:solidFill>
              </a:rPr>
              <a:t>landbouw</a:t>
            </a:r>
            <a:r>
              <a:rPr b="0" lang="nl-BE" sz="2000">
                <a:solidFill>
                  <a:schemeClr val="dk1"/>
                </a:solidFill>
              </a:rPr>
              <a:t>dieren en het uitvoeren van gemechaniseerd werk teneinde de productiedoelstellingen te realiseren.</a:t>
            </a:r>
            <a:endParaRPr b="0" sz="2000">
              <a:solidFill>
                <a:schemeClr val="dk1"/>
              </a:solidFill>
            </a:endParaRPr>
          </a:p>
          <a:p>
            <a:pPr indent="0" lvl="0" marL="0" rtl="0" algn="ctr">
              <a:lnSpc>
                <a:spcPct val="100000"/>
              </a:lnSpc>
              <a:spcBef>
                <a:spcPts val="0"/>
              </a:spcBef>
              <a:spcAft>
                <a:spcPts val="0"/>
              </a:spcAft>
              <a:buClr>
                <a:srgbClr val="4F6128"/>
              </a:buClr>
              <a:buSzPct val="160000"/>
              <a:buFont typeface="Arial"/>
              <a:buNone/>
            </a:pPr>
            <a:br>
              <a:rPr b="0" lang="nl-BE" sz="2000" u="sng">
                <a:solidFill>
                  <a:schemeClr val="dk1"/>
                </a:solidFill>
              </a:rPr>
            </a:br>
            <a:endParaRPr b="0" sz="2000" u="sng">
              <a:solidFill>
                <a:schemeClr val="dk1"/>
              </a:solidFill>
            </a:endParaRPr>
          </a:p>
        </p:txBody>
      </p:sp>
      <p:pic>
        <p:nvPicPr>
          <p:cNvPr descr="Afbeeldingsresultaten voor veeteelt" id="165" name="Google Shape;165;p12"/>
          <p:cNvPicPr preferRelativeResize="0"/>
          <p:nvPr/>
        </p:nvPicPr>
        <p:blipFill rotWithShape="1">
          <a:blip r:embed="rId3">
            <a:alphaModFix/>
          </a:blip>
          <a:srcRect b="0" l="0" r="0" t="0"/>
          <a:stretch/>
        </p:blipFill>
        <p:spPr>
          <a:xfrm>
            <a:off x="576985" y="3206044"/>
            <a:ext cx="3002571" cy="2680867"/>
          </a:xfrm>
          <a:prstGeom prst="rect">
            <a:avLst/>
          </a:prstGeom>
          <a:noFill/>
          <a:ln>
            <a:noFill/>
          </a:ln>
        </p:spPr>
      </p:pic>
      <p:pic>
        <p:nvPicPr>
          <p:cNvPr descr="Afbeeldingsresultaten voor veeteelt" id="166" name="Google Shape;166;p12"/>
          <p:cNvPicPr preferRelativeResize="0"/>
          <p:nvPr/>
        </p:nvPicPr>
        <p:blipFill rotWithShape="1">
          <a:blip r:embed="rId4">
            <a:alphaModFix/>
          </a:blip>
          <a:srcRect b="0" l="0" r="0" t="0"/>
          <a:stretch/>
        </p:blipFill>
        <p:spPr>
          <a:xfrm>
            <a:off x="3092304" y="4697971"/>
            <a:ext cx="2723536" cy="1996077"/>
          </a:xfrm>
          <a:prstGeom prst="rect">
            <a:avLst/>
          </a:prstGeom>
          <a:noFill/>
          <a:ln>
            <a:noFill/>
          </a:ln>
        </p:spPr>
      </p:pic>
      <p:pic>
        <p:nvPicPr>
          <p:cNvPr descr="Afbeeldingsresultaten voor veeteelt" id="167" name="Google Shape;167;p12"/>
          <p:cNvPicPr preferRelativeResize="0"/>
          <p:nvPr/>
        </p:nvPicPr>
        <p:blipFill rotWithShape="1">
          <a:blip r:embed="rId5">
            <a:alphaModFix/>
          </a:blip>
          <a:srcRect b="0" l="0" r="0" t="0"/>
          <a:stretch/>
        </p:blipFill>
        <p:spPr>
          <a:xfrm>
            <a:off x="5421471" y="3110288"/>
            <a:ext cx="3496866" cy="1880310"/>
          </a:xfrm>
          <a:prstGeom prst="rect">
            <a:avLst/>
          </a:prstGeom>
          <a:noFill/>
          <a:ln>
            <a:noFill/>
          </a:ln>
        </p:spPr>
      </p:pic>
      <p:sp>
        <p:nvSpPr>
          <p:cNvPr id="168" name="Google Shape;168;p12"/>
          <p:cNvSpPr txBox="1"/>
          <p:nvPr/>
        </p:nvSpPr>
        <p:spPr>
          <a:xfrm>
            <a:off x="3733625" y="2710100"/>
            <a:ext cx="2544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nl-BE" sz="1400" u="none" cap="none" strike="noStrike">
                <a:solidFill>
                  <a:srgbClr val="000000"/>
                </a:solidFill>
                <a:highlight>
                  <a:srgbClr val="FFFF00"/>
                </a:highlight>
                <a:latin typeface="Arial"/>
                <a:ea typeface="Arial"/>
                <a:cs typeface="Arial"/>
                <a:sym typeface="Arial"/>
              </a:rPr>
              <a:t>Dit is GEEN dierenzorg!</a:t>
            </a:r>
            <a:endParaRPr b="1" i="0" sz="1400" u="none" cap="none" strike="noStrike">
              <a:solidFill>
                <a:srgbClr val="000000"/>
              </a:solidFill>
              <a:highlight>
                <a:srgbClr val="FFFF00"/>
              </a:highlight>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13"/>
          <p:cNvSpPr txBox="1"/>
          <p:nvPr>
            <p:ph type="title"/>
          </p:nvPr>
        </p:nvSpPr>
        <p:spPr>
          <a:xfrm>
            <a:off x="1218234" y="1818845"/>
            <a:ext cx="6951451" cy="1816177"/>
          </a:xfrm>
          <a:prstGeom prst="rect">
            <a:avLst/>
          </a:prstGeom>
          <a:noFill/>
          <a:ln>
            <a:noFill/>
          </a:ln>
        </p:spPr>
        <p:txBody>
          <a:bodyPr anchorCtr="0" anchor="t" bIns="45700" lIns="0" spcFirstLastPara="1" rIns="91425" wrap="square" tIns="0">
            <a:normAutofit/>
          </a:bodyPr>
          <a:lstStyle/>
          <a:p>
            <a:pPr indent="0" lvl="0" marL="0" rtl="0" algn="l">
              <a:lnSpc>
                <a:spcPct val="100000"/>
              </a:lnSpc>
              <a:spcBef>
                <a:spcPts val="0"/>
              </a:spcBef>
              <a:spcAft>
                <a:spcPts val="0"/>
              </a:spcAft>
              <a:buClr>
                <a:schemeClr val="dk1"/>
              </a:buClr>
              <a:buSzPts val="1800"/>
              <a:buFont typeface="Arial"/>
              <a:buNone/>
            </a:pPr>
            <a:r>
              <a:rPr b="0" lang="nl-BE" sz="1800">
                <a:solidFill>
                  <a:schemeClr val="dk1"/>
                </a:solidFill>
              </a:rPr>
              <a:t>De leerling vervult zijn traject binnen 2 contexten</a:t>
            </a:r>
            <a:br>
              <a:rPr b="0" lang="nl-BE" sz="1800">
                <a:solidFill>
                  <a:schemeClr val="dk1"/>
                </a:solidFill>
              </a:rPr>
            </a:br>
            <a:br>
              <a:rPr b="0" lang="nl-BE" sz="1800">
                <a:solidFill>
                  <a:schemeClr val="dk1"/>
                </a:solidFill>
              </a:rPr>
            </a:br>
            <a:r>
              <a:rPr b="0" lang="nl-BE" sz="1800">
                <a:solidFill>
                  <a:schemeClr val="dk1"/>
                </a:solidFill>
              </a:rPr>
              <a:t>- Varkenshouderij</a:t>
            </a:r>
            <a:br>
              <a:rPr b="0" lang="nl-BE" sz="1800">
                <a:solidFill>
                  <a:schemeClr val="dk1"/>
                </a:solidFill>
              </a:rPr>
            </a:br>
            <a:r>
              <a:rPr b="0" lang="nl-BE" sz="1800">
                <a:solidFill>
                  <a:schemeClr val="dk1"/>
                </a:solidFill>
              </a:rPr>
              <a:t>- Pluimveehouderij</a:t>
            </a:r>
            <a:br>
              <a:rPr b="0" lang="nl-BE" sz="1800">
                <a:solidFill>
                  <a:schemeClr val="dk1"/>
                </a:solidFill>
              </a:rPr>
            </a:br>
            <a:r>
              <a:rPr b="0" lang="nl-BE" sz="1800">
                <a:solidFill>
                  <a:schemeClr val="dk1"/>
                </a:solidFill>
              </a:rPr>
              <a:t>- Melkvee of vleesvee</a:t>
            </a:r>
            <a:br>
              <a:rPr b="0" lang="nl-BE" sz="1800">
                <a:solidFill>
                  <a:schemeClr val="dk1"/>
                </a:solidFill>
              </a:rPr>
            </a:br>
            <a:r>
              <a:rPr b="0" lang="nl-BE" sz="1800">
                <a:solidFill>
                  <a:schemeClr val="dk1"/>
                </a:solidFill>
              </a:rPr>
              <a:t>- Geiten - Schapen </a:t>
            </a:r>
            <a:endParaRPr/>
          </a:p>
        </p:txBody>
      </p:sp>
      <p:pic>
        <p:nvPicPr>
          <p:cNvPr descr="Afbeeldingsresultaten voor veeteelt" id="175" name="Google Shape;175;p13"/>
          <p:cNvPicPr preferRelativeResize="0"/>
          <p:nvPr/>
        </p:nvPicPr>
        <p:blipFill rotWithShape="1">
          <a:blip r:embed="rId3">
            <a:alphaModFix/>
          </a:blip>
          <a:srcRect b="0" l="0" r="0" t="0"/>
          <a:stretch/>
        </p:blipFill>
        <p:spPr>
          <a:xfrm>
            <a:off x="2675817" y="4309533"/>
            <a:ext cx="2852618" cy="2449767"/>
          </a:xfrm>
          <a:prstGeom prst="rect">
            <a:avLst/>
          </a:prstGeom>
          <a:noFill/>
          <a:ln>
            <a:noFill/>
          </a:ln>
        </p:spPr>
      </p:pic>
      <p:pic>
        <p:nvPicPr>
          <p:cNvPr descr="Afbeeldingsresultaten voor veeteelt" id="176" name="Google Shape;176;p13"/>
          <p:cNvPicPr preferRelativeResize="0"/>
          <p:nvPr/>
        </p:nvPicPr>
        <p:blipFill rotWithShape="1">
          <a:blip r:embed="rId4">
            <a:alphaModFix/>
          </a:blip>
          <a:srcRect b="0" l="0" r="0" t="0"/>
          <a:stretch/>
        </p:blipFill>
        <p:spPr>
          <a:xfrm>
            <a:off x="618676" y="4309525"/>
            <a:ext cx="2057150" cy="1218050"/>
          </a:xfrm>
          <a:prstGeom prst="rect">
            <a:avLst/>
          </a:prstGeom>
          <a:noFill/>
          <a:ln>
            <a:noFill/>
          </a:ln>
        </p:spPr>
      </p:pic>
      <p:sp>
        <p:nvSpPr>
          <p:cNvPr id="177" name="Google Shape;177;p13"/>
          <p:cNvSpPr txBox="1"/>
          <p:nvPr/>
        </p:nvSpPr>
        <p:spPr>
          <a:xfrm>
            <a:off x="1619672" y="836712"/>
            <a:ext cx="6951451" cy="580926"/>
          </a:xfrm>
          <a:prstGeom prst="rect">
            <a:avLst/>
          </a:prstGeom>
          <a:gradFill>
            <a:gsLst>
              <a:gs pos="0">
                <a:srgbClr val="92D050"/>
              </a:gs>
              <a:gs pos="46000">
                <a:srgbClr val="92D050"/>
              </a:gs>
              <a:gs pos="74000">
                <a:srgbClr val="AEC5E1"/>
              </a:gs>
              <a:gs pos="83000">
                <a:srgbClr val="AEC5E1"/>
              </a:gs>
              <a:gs pos="100000">
                <a:srgbClr val="C8D8EB"/>
              </a:gs>
            </a:gsLst>
            <a:lin ang="5400000" scaled="0"/>
          </a:gradFill>
          <a:ln>
            <a:noFill/>
          </a:ln>
        </p:spPr>
        <p:txBody>
          <a:bodyPr anchorCtr="0" anchor="t" bIns="45700" lIns="0" spcFirstLastPara="1" rIns="91425" wrap="square" tIns="0">
            <a:normAutofit fontScale="97500"/>
          </a:bodyPr>
          <a:lstStyle/>
          <a:p>
            <a:pPr indent="0" lvl="0" marL="0" marR="0" rtl="0" algn="ctr">
              <a:lnSpc>
                <a:spcPct val="100000"/>
              </a:lnSpc>
              <a:spcBef>
                <a:spcPts val="0"/>
              </a:spcBef>
              <a:spcAft>
                <a:spcPts val="0"/>
              </a:spcAft>
              <a:buClr>
                <a:srgbClr val="4F6128"/>
              </a:buClr>
              <a:buSzPct val="100000"/>
              <a:buFont typeface="Arial"/>
              <a:buNone/>
            </a:pPr>
            <a:r>
              <a:rPr b="1" i="0" lang="nl-BE" sz="2800" u="sng" cap="none" strike="noStrike">
                <a:solidFill>
                  <a:srgbClr val="4F6128"/>
                </a:solidFill>
                <a:latin typeface="Arial"/>
                <a:ea typeface="Arial"/>
                <a:cs typeface="Arial"/>
                <a:sym typeface="Arial"/>
              </a:rPr>
              <a:t>Dier en milieu</a:t>
            </a:r>
            <a:endParaRPr b="1" i="0" sz="2800" u="none" cap="none" strike="noStrike">
              <a:solidFill>
                <a:srgbClr val="4F6128"/>
              </a:solidFill>
              <a:latin typeface="Arial"/>
              <a:ea typeface="Arial"/>
              <a:cs typeface="Arial"/>
              <a:sym typeface="Arial"/>
            </a:endParaRPr>
          </a:p>
        </p:txBody>
      </p:sp>
      <p:pic>
        <p:nvPicPr>
          <p:cNvPr id="178" name="Google Shape;178;p13"/>
          <p:cNvPicPr preferRelativeResize="0"/>
          <p:nvPr/>
        </p:nvPicPr>
        <p:blipFill rotWithShape="1">
          <a:blip r:embed="rId5">
            <a:alphaModFix/>
          </a:blip>
          <a:srcRect b="0" l="0" r="0" t="0"/>
          <a:stretch/>
        </p:blipFill>
        <p:spPr>
          <a:xfrm>
            <a:off x="5080874" y="2308250"/>
            <a:ext cx="3490248" cy="2617682"/>
          </a:xfrm>
          <a:prstGeom prst="rect">
            <a:avLst/>
          </a:prstGeom>
          <a:noFill/>
          <a:ln>
            <a:noFill/>
          </a:ln>
        </p:spPr>
      </p:pic>
      <p:sp>
        <p:nvSpPr>
          <p:cNvPr id="179" name="Google Shape;179;p13"/>
          <p:cNvSpPr txBox="1"/>
          <p:nvPr/>
        </p:nvSpPr>
        <p:spPr>
          <a:xfrm>
            <a:off x="951650" y="3723800"/>
            <a:ext cx="38376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nl-BE" sz="900" u="none" cap="none" strike="noStrike">
                <a:solidFill>
                  <a:srgbClr val="262626"/>
                </a:solidFill>
                <a:highlight>
                  <a:srgbClr val="FFFFFF"/>
                </a:highlight>
                <a:latin typeface="Arial"/>
                <a:ea typeface="Arial"/>
                <a:cs typeface="Arial"/>
                <a:sym typeface="Arial"/>
              </a:rPr>
              <a:t>Bv jaar 1 x en jaar 2 y. </a:t>
            </a:r>
            <a:br>
              <a:rPr b="0" i="0" lang="nl-BE" sz="900" u="none" cap="none" strike="noStrike">
                <a:solidFill>
                  <a:srgbClr val="262626"/>
                </a:solidFill>
                <a:highlight>
                  <a:srgbClr val="FFFFFF"/>
                </a:highlight>
                <a:latin typeface="Arial"/>
                <a:ea typeface="Arial"/>
                <a:cs typeface="Arial"/>
                <a:sym typeface="Arial"/>
              </a:rPr>
            </a:br>
            <a:r>
              <a:rPr b="0" i="0" lang="nl-BE" sz="900" u="none" cap="none" strike="noStrike">
                <a:solidFill>
                  <a:srgbClr val="262626"/>
                </a:solidFill>
                <a:highlight>
                  <a:srgbClr val="FFFFFF"/>
                </a:highlight>
                <a:latin typeface="Arial"/>
                <a:ea typeface="Arial"/>
                <a:cs typeface="Arial"/>
                <a:sym typeface="Arial"/>
              </a:rPr>
              <a:t>Of als als er op het bedrijf een gemengde vorm voorkomt kan dit 1 zijn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2"/>
          <p:cNvSpPr txBox="1"/>
          <p:nvPr>
            <p:ph type="title"/>
          </p:nvPr>
        </p:nvSpPr>
        <p:spPr>
          <a:xfrm>
            <a:off x="1588622" y="836712"/>
            <a:ext cx="6951600" cy="580800"/>
          </a:xfrm>
          <a:prstGeom prst="rect">
            <a:avLst/>
          </a:prstGeom>
          <a:noFill/>
          <a:ln>
            <a:noFill/>
          </a:ln>
        </p:spPr>
        <p:txBody>
          <a:bodyPr anchorCtr="0" anchor="t" bIns="45700" lIns="0" spcFirstLastPara="1" rIns="91425" wrap="square" tIns="0">
            <a:normAutofit/>
          </a:bodyPr>
          <a:lstStyle/>
          <a:p>
            <a:pPr indent="0" lvl="0" marL="0" rtl="0" algn="l">
              <a:lnSpc>
                <a:spcPct val="100000"/>
              </a:lnSpc>
              <a:spcBef>
                <a:spcPts val="0"/>
              </a:spcBef>
              <a:spcAft>
                <a:spcPts val="0"/>
              </a:spcAft>
              <a:buClr>
                <a:srgbClr val="E4160A"/>
              </a:buClr>
              <a:buSzPts val="3200"/>
              <a:buFont typeface="Arial"/>
              <a:buNone/>
            </a:pPr>
            <a:r>
              <a:rPr lang="nl-BE"/>
              <a:t>Wat is duaal leren?</a:t>
            </a:r>
            <a:endParaRPr/>
          </a:p>
        </p:txBody>
      </p:sp>
      <p:sp>
        <p:nvSpPr>
          <p:cNvPr id="59" name="Google Shape;59;p2"/>
          <p:cNvSpPr txBox="1"/>
          <p:nvPr/>
        </p:nvSpPr>
        <p:spPr>
          <a:xfrm>
            <a:off x="993425" y="1678899"/>
            <a:ext cx="7500000" cy="544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nl-BE" sz="1800" u="none" cap="none" strike="noStrike">
                <a:solidFill>
                  <a:schemeClr val="dk1"/>
                </a:solidFill>
                <a:latin typeface="Arial"/>
                <a:ea typeface="Arial"/>
                <a:cs typeface="Arial"/>
                <a:sym typeface="Arial"/>
              </a:rPr>
              <a:t>* Leren op school </a:t>
            </a:r>
            <a:r>
              <a:rPr b="1" i="0" lang="nl-BE" sz="1800" u="none" cap="none" strike="noStrike">
                <a:solidFill>
                  <a:schemeClr val="dk1"/>
                </a:solidFill>
                <a:latin typeface="Arial"/>
                <a:ea typeface="Arial"/>
                <a:cs typeface="Arial"/>
                <a:sym typeface="Arial"/>
              </a:rPr>
              <a:t>EN</a:t>
            </a:r>
            <a:r>
              <a:rPr b="0" i="0" lang="nl-BE" sz="1800" u="none" cap="none" strike="noStrike">
                <a:solidFill>
                  <a:schemeClr val="dk1"/>
                </a:solidFill>
                <a:latin typeface="Arial"/>
                <a:ea typeface="Arial"/>
                <a:cs typeface="Arial"/>
                <a:sym typeface="Arial"/>
              </a:rPr>
              <a:t> op de werkvloer (bedrijf).</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nl-BE" sz="1800" u="none" cap="none" strike="noStrike">
                <a:solidFill>
                  <a:schemeClr val="dk1"/>
                </a:solidFill>
                <a:latin typeface="Arial"/>
                <a:ea typeface="Arial"/>
                <a:cs typeface="Arial"/>
                <a:sym typeface="Arial"/>
              </a:rPr>
              <a:t>	</a:t>
            </a:r>
            <a:r>
              <a:rPr b="0" i="0" lang="nl-BE" sz="1400" u="none" cap="none" strike="noStrike">
                <a:solidFill>
                  <a:schemeClr val="dk1"/>
                </a:solidFill>
                <a:latin typeface="Arial"/>
                <a:ea typeface="Arial"/>
                <a:cs typeface="Arial"/>
                <a:sym typeface="Arial"/>
              </a:rPr>
              <a:t>→ 2 dagen op school </a:t>
            </a:r>
            <a:r>
              <a:rPr b="0" i="0" lang="nl-BE" sz="1200" u="none" cap="none" strike="noStrike">
                <a:solidFill>
                  <a:schemeClr val="dk1"/>
                </a:solidFill>
                <a:latin typeface="Arial"/>
                <a:ea typeface="Arial"/>
                <a:cs typeface="Arial"/>
                <a:sym typeface="Arial"/>
              </a:rPr>
              <a:t>(PAV, Engels, LO, levensbesch.vak, praktijk)</a:t>
            </a:r>
            <a:br>
              <a:rPr b="0" i="0" lang="nl-BE" sz="1200" u="none" cap="none" strike="noStrike">
                <a:solidFill>
                  <a:schemeClr val="dk1"/>
                </a:solidFill>
                <a:latin typeface="Arial"/>
                <a:ea typeface="Arial"/>
                <a:cs typeface="Arial"/>
                <a:sym typeface="Arial"/>
              </a:rPr>
            </a:br>
            <a:r>
              <a:rPr b="0" i="0" lang="nl-BE" sz="1400" u="none" cap="none" strike="noStrike">
                <a:solidFill>
                  <a:schemeClr val="dk1"/>
                </a:solidFill>
                <a:latin typeface="Arial"/>
                <a:ea typeface="Arial"/>
                <a:cs typeface="Arial"/>
                <a:sym typeface="Arial"/>
              </a:rPr>
              <a:t>	→ 3 dagen op de werkvloer (bedrijf)</a:t>
            </a:r>
            <a:br>
              <a:rPr b="0" i="0" lang="nl-BE" sz="1400" u="none" cap="none" strike="noStrike">
                <a:solidFill>
                  <a:schemeClr val="dk1"/>
                </a:solidFill>
                <a:latin typeface="Arial"/>
                <a:ea typeface="Arial"/>
                <a:cs typeface="Arial"/>
                <a:sym typeface="Arial"/>
              </a:rPr>
            </a:br>
            <a:br>
              <a:rPr b="0" i="0" lang="nl-BE" sz="1800" u="none" cap="none" strike="noStrike">
                <a:solidFill>
                  <a:schemeClr val="dk1"/>
                </a:solidFill>
                <a:latin typeface="Arial"/>
                <a:ea typeface="Arial"/>
                <a:cs typeface="Arial"/>
                <a:sym typeface="Arial"/>
              </a:rPr>
            </a:br>
            <a:r>
              <a:rPr b="0" i="0" lang="nl-BE" sz="1800" u="none" cap="none" strike="noStrike">
                <a:solidFill>
                  <a:schemeClr val="dk1"/>
                </a:solidFill>
                <a:latin typeface="Arial"/>
                <a:ea typeface="Arial"/>
                <a:cs typeface="Arial"/>
                <a:sym typeface="Arial"/>
              </a:rPr>
              <a:t>*Je krijgt een realistisch beeld van het werkveld en ontwikkelt heel wat praktische vaardigheden.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nl-BE" sz="1800" u="none" cap="none" strike="noStrike">
                <a:solidFill>
                  <a:schemeClr val="dk1"/>
                </a:solidFill>
                <a:latin typeface="Arial"/>
                <a:ea typeface="Arial"/>
                <a:cs typeface="Arial"/>
                <a:sym typeface="Arial"/>
              </a:rPr>
              <a:t>*Je studeert af met een stevige voorsprong voor de arbeidsmarkt.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nl-BE" sz="1800" u="none" cap="none" strike="noStrike">
                <a:solidFill>
                  <a:schemeClr val="dk1"/>
                </a:solidFill>
                <a:latin typeface="Arial"/>
                <a:ea typeface="Arial"/>
                <a:cs typeface="Arial"/>
                <a:sym typeface="Arial"/>
              </a:rPr>
              <a:t>*DIPLOMA na een duale opleiding = zelfde als arbeidsmarktfinaliteit BK3 en OK3</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nl-BE" sz="1800" u="none" cap="none" strike="noStrike">
                <a:solidFill>
                  <a:schemeClr val="dk1"/>
                </a:solidFill>
                <a:latin typeface="Arial"/>
                <a:ea typeface="Arial"/>
                <a:cs typeface="Arial"/>
                <a:sym typeface="Arial"/>
              </a:rPr>
              <a:t>*Schoolvakanties blijven behouden </a:t>
            </a:r>
            <a:r>
              <a:rPr b="0" i="0" lang="nl-BE" sz="1400" u="none" cap="none" strike="noStrike">
                <a:solidFill>
                  <a:schemeClr val="dk1"/>
                </a:solidFill>
                <a:latin typeface="Arial"/>
                <a:ea typeface="Arial"/>
                <a:cs typeface="Arial"/>
                <a:sym typeface="Arial"/>
              </a:rPr>
              <a:t>(herfstvakantie, kerstvakantie, krokusvakantie, paasvakantie, zomervakantie en wettelijke feestdagen) </a:t>
            </a:r>
            <a:br>
              <a:rPr b="0" i="0" lang="nl-BE" sz="1400" u="none" cap="none" strike="noStrike">
                <a:solidFill>
                  <a:schemeClr val="dk1"/>
                </a:solidFill>
                <a:latin typeface="Arial"/>
                <a:ea typeface="Arial"/>
                <a:cs typeface="Arial"/>
                <a:sym typeface="Arial"/>
              </a:rPr>
            </a:br>
            <a:r>
              <a:rPr b="0" i="0" lang="nl-BE" sz="1800" u="none" cap="none" strike="noStrike">
                <a:solidFill>
                  <a:schemeClr val="dk1"/>
                </a:solidFill>
                <a:latin typeface="Arial"/>
                <a:ea typeface="Arial"/>
                <a:cs typeface="Arial"/>
                <a:sym typeface="Arial"/>
              </a:rPr>
              <a:t>MAAR wel werken op schoolvrije dagen</a:t>
            </a:r>
            <a:r>
              <a:rPr b="0" i="0" lang="nl-BE" sz="1400" u="none" cap="none" strike="noStrike">
                <a:solidFill>
                  <a:schemeClr val="dk1"/>
                </a:solidFill>
                <a:latin typeface="Arial"/>
                <a:ea typeface="Arial"/>
                <a:cs typeface="Arial"/>
                <a:sym typeface="Arial"/>
              </a:rPr>
              <a:t> (klassenraad, brugdag,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14"/>
          <p:cNvSpPr txBox="1"/>
          <p:nvPr/>
        </p:nvSpPr>
        <p:spPr>
          <a:xfrm>
            <a:off x="1619672" y="836712"/>
            <a:ext cx="6951451" cy="580926"/>
          </a:xfrm>
          <a:prstGeom prst="rect">
            <a:avLst/>
          </a:prstGeom>
          <a:gradFill>
            <a:gsLst>
              <a:gs pos="0">
                <a:srgbClr val="92D050"/>
              </a:gs>
              <a:gs pos="46000">
                <a:srgbClr val="92D050"/>
              </a:gs>
              <a:gs pos="74000">
                <a:srgbClr val="AEC5E1"/>
              </a:gs>
              <a:gs pos="83000">
                <a:srgbClr val="AEC5E1"/>
              </a:gs>
              <a:gs pos="100000">
                <a:srgbClr val="C8D8EB"/>
              </a:gs>
            </a:gsLst>
            <a:lin ang="5400000" scaled="0"/>
          </a:gradFill>
          <a:ln>
            <a:noFill/>
          </a:ln>
        </p:spPr>
        <p:txBody>
          <a:bodyPr anchorCtr="0" anchor="t" bIns="45700" lIns="0" spcFirstLastPara="1" rIns="91425" wrap="square" tIns="0">
            <a:normAutofit fontScale="97500"/>
          </a:bodyPr>
          <a:lstStyle/>
          <a:p>
            <a:pPr indent="0" lvl="0" marL="0" marR="0" rtl="0" algn="ctr">
              <a:lnSpc>
                <a:spcPct val="100000"/>
              </a:lnSpc>
              <a:spcBef>
                <a:spcPts val="0"/>
              </a:spcBef>
              <a:spcAft>
                <a:spcPts val="0"/>
              </a:spcAft>
              <a:buClr>
                <a:srgbClr val="4F6128"/>
              </a:buClr>
              <a:buSzPct val="100000"/>
              <a:buFont typeface="Arial"/>
              <a:buNone/>
            </a:pPr>
            <a:r>
              <a:rPr b="1" i="0" lang="nl-BE" sz="2800" u="sng" cap="none" strike="noStrike">
                <a:solidFill>
                  <a:srgbClr val="4F6128"/>
                </a:solidFill>
                <a:latin typeface="Arial"/>
                <a:ea typeface="Arial"/>
                <a:cs typeface="Arial"/>
                <a:sym typeface="Arial"/>
              </a:rPr>
              <a:t>Dier en milieu</a:t>
            </a:r>
            <a:endParaRPr b="1" i="0" sz="2800" u="none" cap="none" strike="noStrike">
              <a:solidFill>
                <a:srgbClr val="4F6128"/>
              </a:solidFill>
              <a:latin typeface="Arial"/>
              <a:ea typeface="Arial"/>
              <a:cs typeface="Arial"/>
              <a:sym typeface="Arial"/>
            </a:endParaRPr>
          </a:p>
        </p:txBody>
      </p:sp>
      <p:sp>
        <p:nvSpPr>
          <p:cNvPr id="186" name="Google Shape;186;p14"/>
          <p:cNvSpPr txBox="1"/>
          <p:nvPr/>
        </p:nvSpPr>
        <p:spPr>
          <a:xfrm>
            <a:off x="1521079" y="1767225"/>
            <a:ext cx="67839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nl-BE" sz="1800" u="none" cap="none" strike="noStrike">
                <a:solidFill>
                  <a:schemeClr val="dk1"/>
                </a:solidFill>
                <a:latin typeface="Arial"/>
                <a:ea typeface="Arial"/>
                <a:cs typeface="Arial"/>
                <a:sym typeface="Arial"/>
              </a:rPr>
              <a:t>Meer informatie:</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nl-BE" sz="1800" u="none" cap="none" strike="noStrike">
                <a:solidFill>
                  <a:schemeClr val="dk1"/>
                </a:solidFill>
                <a:latin typeface="Arial"/>
                <a:ea typeface="Arial"/>
                <a:cs typeface="Arial"/>
                <a:sym typeface="Arial"/>
              </a:rPr>
              <a:t> Wauters A.                  Sannen N.                  De Greef L.</a:t>
            </a:r>
            <a:endParaRPr b="0" i="0" sz="1800" u="none" cap="none" strike="noStrike">
              <a:solidFill>
                <a:schemeClr val="dk1"/>
              </a:solidFill>
              <a:latin typeface="Arial"/>
              <a:ea typeface="Arial"/>
              <a:cs typeface="Arial"/>
              <a:sym typeface="Arial"/>
            </a:endParaRPr>
          </a:p>
        </p:txBody>
      </p:sp>
      <p:pic>
        <p:nvPicPr>
          <p:cNvPr id="187" name="Google Shape;187;p14"/>
          <p:cNvPicPr preferRelativeResize="0"/>
          <p:nvPr/>
        </p:nvPicPr>
        <p:blipFill rotWithShape="1">
          <a:blip r:embed="rId3">
            <a:alphaModFix/>
          </a:blip>
          <a:srcRect b="0" l="0" r="0" t="0"/>
          <a:stretch/>
        </p:blipFill>
        <p:spPr>
          <a:xfrm>
            <a:off x="1197700" y="2413725"/>
            <a:ext cx="2050375" cy="3472325"/>
          </a:xfrm>
          <a:prstGeom prst="rect">
            <a:avLst/>
          </a:prstGeom>
          <a:noFill/>
          <a:ln>
            <a:noFill/>
          </a:ln>
        </p:spPr>
      </p:pic>
      <p:pic>
        <p:nvPicPr>
          <p:cNvPr id="188" name="Google Shape;188;p14"/>
          <p:cNvPicPr preferRelativeResize="0"/>
          <p:nvPr/>
        </p:nvPicPr>
        <p:blipFill rotWithShape="1">
          <a:blip r:embed="rId4">
            <a:alphaModFix/>
          </a:blip>
          <a:srcRect b="0" l="0" r="0" t="0"/>
          <a:stretch/>
        </p:blipFill>
        <p:spPr>
          <a:xfrm>
            <a:off x="5930274" y="2436950"/>
            <a:ext cx="2050374" cy="3425848"/>
          </a:xfrm>
          <a:prstGeom prst="rect">
            <a:avLst/>
          </a:prstGeom>
          <a:noFill/>
          <a:ln>
            <a:noFill/>
          </a:ln>
        </p:spPr>
      </p:pic>
      <p:pic>
        <p:nvPicPr>
          <p:cNvPr id="189" name="Google Shape;189;p14"/>
          <p:cNvPicPr preferRelativeResize="0"/>
          <p:nvPr/>
        </p:nvPicPr>
        <p:blipFill rotWithShape="1">
          <a:blip r:embed="rId5">
            <a:alphaModFix/>
          </a:blip>
          <a:srcRect b="0" l="0" r="0" t="0"/>
          <a:stretch/>
        </p:blipFill>
        <p:spPr>
          <a:xfrm>
            <a:off x="3445837" y="2763300"/>
            <a:ext cx="2286674" cy="28380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15"/>
          <p:cNvSpPr txBox="1"/>
          <p:nvPr>
            <p:ph type="title"/>
          </p:nvPr>
        </p:nvSpPr>
        <p:spPr>
          <a:xfrm>
            <a:off x="1557465" y="888897"/>
            <a:ext cx="6951451" cy="580926"/>
          </a:xfrm>
          <a:prstGeom prst="rect">
            <a:avLst/>
          </a:prstGeom>
          <a:gradFill>
            <a:gsLst>
              <a:gs pos="0">
                <a:srgbClr val="92D050"/>
              </a:gs>
              <a:gs pos="29000">
                <a:srgbClr val="92D050"/>
              </a:gs>
              <a:gs pos="74000">
                <a:srgbClr val="AEC5E1"/>
              </a:gs>
              <a:gs pos="83000">
                <a:srgbClr val="AEC5E1"/>
              </a:gs>
              <a:gs pos="100000">
                <a:srgbClr val="C8D8EB"/>
              </a:gs>
            </a:gsLst>
            <a:lin ang="5400000" scaled="0"/>
          </a:gradFill>
          <a:ln>
            <a:noFill/>
          </a:ln>
        </p:spPr>
        <p:txBody>
          <a:bodyPr anchorCtr="0" anchor="t" bIns="45700" lIns="0" spcFirstLastPara="1" rIns="91425" wrap="square" tIns="0">
            <a:normAutofit fontScale="90000"/>
          </a:bodyPr>
          <a:lstStyle/>
          <a:p>
            <a:pPr indent="0" lvl="0" marL="0" rtl="0" algn="ctr">
              <a:lnSpc>
                <a:spcPct val="100000"/>
              </a:lnSpc>
              <a:spcBef>
                <a:spcPts val="0"/>
              </a:spcBef>
              <a:spcAft>
                <a:spcPts val="0"/>
              </a:spcAft>
              <a:buClr>
                <a:srgbClr val="4F6128"/>
              </a:buClr>
              <a:buSzPct val="256000"/>
              <a:buFont typeface="Arial"/>
              <a:buNone/>
            </a:pPr>
            <a:r>
              <a:rPr lang="nl-BE" u="sng">
                <a:solidFill>
                  <a:srgbClr val="4F6128"/>
                </a:solidFill>
              </a:rPr>
              <a:t>Groenaanleg- en beheer</a:t>
            </a:r>
            <a:br>
              <a:rPr lang="nl-BE">
                <a:solidFill>
                  <a:srgbClr val="4F6128"/>
                </a:solidFill>
              </a:rPr>
            </a:br>
            <a:br>
              <a:rPr lang="nl-BE">
                <a:solidFill>
                  <a:srgbClr val="4F6128"/>
                </a:solidFill>
              </a:rPr>
            </a:br>
            <a:r>
              <a:rPr b="0" lang="nl-BE" sz="2000">
                <a:solidFill>
                  <a:schemeClr val="dk1"/>
                </a:solidFill>
              </a:rPr>
              <a:t>Werken uitvoeren inzake onderhoud, beheer en aanleg van tuinen, parken en groene ruimtes. Je leert deze in stand te houden, te ontwikkelen en de aanleg ervan te realiseren volgens het ontwerp en de wensen van de klant of opdrachtgever.</a:t>
            </a:r>
            <a:br>
              <a:rPr b="0" lang="nl-BE" sz="2000">
                <a:solidFill>
                  <a:schemeClr val="dk1"/>
                </a:solidFill>
              </a:rPr>
            </a:br>
            <a:r>
              <a:rPr b="0" lang="nl-BE" sz="2000">
                <a:solidFill>
                  <a:schemeClr val="dk1"/>
                </a:solidFill>
              </a:rPr>
              <a:t> </a:t>
            </a:r>
            <a:br>
              <a:rPr b="0" lang="nl-BE" sz="2000">
                <a:solidFill>
                  <a:schemeClr val="dk1"/>
                </a:solidFill>
              </a:rPr>
            </a:br>
            <a:endParaRPr b="0" sz="2000" u="sng">
              <a:solidFill>
                <a:schemeClr val="dk1"/>
              </a:solidFill>
            </a:endParaRPr>
          </a:p>
        </p:txBody>
      </p:sp>
      <p:pic>
        <p:nvPicPr>
          <p:cNvPr descr="Afbeeldingsresultaten voor tuinaanlegger" id="195" name="Google Shape;195;p15"/>
          <p:cNvPicPr preferRelativeResize="0"/>
          <p:nvPr/>
        </p:nvPicPr>
        <p:blipFill rotWithShape="1">
          <a:blip r:embed="rId3">
            <a:alphaModFix/>
          </a:blip>
          <a:srcRect b="0" l="0" r="0" t="0"/>
          <a:stretch/>
        </p:blipFill>
        <p:spPr>
          <a:xfrm>
            <a:off x="1393530" y="3587263"/>
            <a:ext cx="3424195" cy="2439912"/>
          </a:xfrm>
          <a:prstGeom prst="rect">
            <a:avLst/>
          </a:prstGeom>
          <a:noFill/>
          <a:ln>
            <a:noFill/>
          </a:ln>
        </p:spPr>
      </p:pic>
      <p:pic>
        <p:nvPicPr>
          <p:cNvPr descr="Afbeeldingsresultaten voor tuinaanlegger" id="196" name="Google Shape;196;p15"/>
          <p:cNvPicPr preferRelativeResize="0"/>
          <p:nvPr/>
        </p:nvPicPr>
        <p:blipFill rotWithShape="1">
          <a:blip r:embed="rId4">
            <a:alphaModFix/>
          </a:blip>
          <a:srcRect b="0" l="0" r="0" t="0"/>
          <a:stretch/>
        </p:blipFill>
        <p:spPr>
          <a:xfrm>
            <a:off x="5021799" y="3587263"/>
            <a:ext cx="3437565" cy="243991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6"/>
          <p:cNvSpPr txBox="1"/>
          <p:nvPr>
            <p:ph type="title"/>
          </p:nvPr>
        </p:nvSpPr>
        <p:spPr>
          <a:xfrm>
            <a:off x="1596729" y="780117"/>
            <a:ext cx="6951451" cy="580926"/>
          </a:xfrm>
          <a:prstGeom prst="rect">
            <a:avLst/>
          </a:prstGeom>
          <a:gradFill>
            <a:gsLst>
              <a:gs pos="0">
                <a:srgbClr val="92D050"/>
              </a:gs>
              <a:gs pos="29000">
                <a:srgbClr val="92D050"/>
              </a:gs>
              <a:gs pos="74000">
                <a:srgbClr val="AEC5E1"/>
              </a:gs>
              <a:gs pos="83000">
                <a:srgbClr val="AEC5E1"/>
              </a:gs>
              <a:gs pos="100000">
                <a:srgbClr val="C8D8EB"/>
              </a:gs>
            </a:gsLst>
            <a:lin ang="5400000" scaled="0"/>
          </a:gradFill>
          <a:ln>
            <a:noFill/>
          </a:ln>
        </p:spPr>
        <p:txBody>
          <a:bodyPr anchorCtr="0" anchor="t" bIns="45700" lIns="0" spcFirstLastPara="1" rIns="91425" wrap="square" tIns="0">
            <a:normAutofit fontScale="90000"/>
          </a:bodyPr>
          <a:lstStyle/>
          <a:p>
            <a:pPr indent="0" lvl="0" marL="0" rtl="0" algn="ctr">
              <a:lnSpc>
                <a:spcPct val="100000"/>
              </a:lnSpc>
              <a:spcBef>
                <a:spcPts val="0"/>
              </a:spcBef>
              <a:spcAft>
                <a:spcPts val="0"/>
              </a:spcAft>
              <a:buClr>
                <a:srgbClr val="4F6128"/>
              </a:buClr>
              <a:buSzPct val="256000"/>
              <a:buFont typeface="Arial"/>
              <a:buNone/>
            </a:pPr>
            <a:r>
              <a:rPr lang="nl-BE" u="sng">
                <a:solidFill>
                  <a:srgbClr val="4F6128"/>
                </a:solidFill>
              </a:rPr>
              <a:t>Groenaanleg- en beheer</a:t>
            </a:r>
            <a:br>
              <a:rPr lang="nl-BE">
                <a:solidFill>
                  <a:srgbClr val="4F6128"/>
                </a:solidFill>
              </a:rPr>
            </a:br>
            <a:br>
              <a:rPr lang="nl-BE">
                <a:solidFill>
                  <a:srgbClr val="4F6128"/>
                </a:solidFill>
              </a:rPr>
            </a:br>
            <a:br>
              <a:rPr b="0" lang="nl-BE" sz="2000">
                <a:solidFill>
                  <a:schemeClr val="dk1"/>
                </a:solidFill>
              </a:rPr>
            </a:br>
            <a:endParaRPr b="0" sz="2000" u="sng">
              <a:solidFill>
                <a:schemeClr val="dk1"/>
              </a:solidFill>
            </a:endParaRPr>
          </a:p>
        </p:txBody>
      </p:sp>
      <p:pic>
        <p:nvPicPr>
          <p:cNvPr descr="Afbeeldingsresultaten voor klinkerleggers" id="202" name="Google Shape;202;p16"/>
          <p:cNvPicPr preferRelativeResize="0"/>
          <p:nvPr/>
        </p:nvPicPr>
        <p:blipFill rotWithShape="1">
          <a:blip r:embed="rId3">
            <a:alphaModFix/>
          </a:blip>
          <a:srcRect b="0" l="0" r="0" t="0"/>
          <a:stretch/>
        </p:blipFill>
        <p:spPr>
          <a:xfrm>
            <a:off x="1075711" y="1632153"/>
            <a:ext cx="3905250" cy="2066925"/>
          </a:xfrm>
          <a:prstGeom prst="rect">
            <a:avLst/>
          </a:prstGeom>
          <a:noFill/>
          <a:ln>
            <a:noFill/>
          </a:ln>
        </p:spPr>
      </p:pic>
      <p:pic>
        <p:nvPicPr>
          <p:cNvPr descr="Afbeeldingsresultaten voor hagen snoeien" id="203" name="Google Shape;203;p16"/>
          <p:cNvPicPr preferRelativeResize="0"/>
          <p:nvPr/>
        </p:nvPicPr>
        <p:blipFill rotWithShape="1">
          <a:blip r:embed="rId4">
            <a:alphaModFix/>
          </a:blip>
          <a:srcRect b="0" l="0" r="0" t="0"/>
          <a:stretch/>
        </p:blipFill>
        <p:spPr>
          <a:xfrm>
            <a:off x="5613297" y="1462856"/>
            <a:ext cx="2533650" cy="2143125"/>
          </a:xfrm>
          <a:prstGeom prst="rect">
            <a:avLst/>
          </a:prstGeom>
          <a:noFill/>
          <a:ln>
            <a:noFill/>
          </a:ln>
        </p:spPr>
      </p:pic>
      <p:pic>
        <p:nvPicPr>
          <p:cNvPr descr="Afbeeldingsresultaten voor houten terrase" id="204" name="Google Shape;204;p16"/>
          <p:cNvPicPr preferRelativeResize="0"/>
          <p:nvPr/>
        </p:nvPicPr>
        <p:blipFill rotWithShape="1">
          <a:blip r:embed="rId5">
            <a:alphaModFix/>
          </a:blip>
          <a:srcRect b="0" l="0" r="0" t="0"/>
          <a:stretch/>
        </p:blipFill>
        <p:spPr>
          <a:xfrm>
            <a:off x="1075711" y="4045628"/>
            <a:ext cx="2952750" cy="2209800"/>
          </a:xfrm>
          <a:prstGeom prst="rect">
            <a:avLst/>
          </a:prstGeom>
          <a:noFill/>
          <a:ln>
            <a:noFill/>
          </a:ln>
        </p:spPr>
      </p:pic>
      <p:pic>
        <p:nvPicPr>
          <p:cNvPr descr="Geen beschrijving beschikbaar." id="205" name="Google Shape;205;p16"/>
          <p:cNvPicPr preferRelativeResize="0"/>
          <p:nvPr/>
        </p:nvPicPr>
        <p:blipFill rotWithShape="1">
          <a:blip r:embed="rId6">
            <a:alphaModFix/>
          </a:blip>
          <a:srcRect b="0" l="0" r="0" t="0"/>
          <a:stretch/>
        </p:blipFill>
        <p:spPr>
          <a:xfrm>
            <a:off x="4538133" y="3812303"/>
            <a:ext cx="3002845" cy="225213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g1f0cb609023_0_46"/>
          <p:cNvSpPr txBox="1"/>
          <p:nvPr>
            <p:ph type="title"/>
          </p:nvPr>
        </p:nvSpPr>
        <p:spPr>
          <a:xfrm>
            <a:off x="1596729" y="780117"/>
            <a:ext cx="6951600" cy="580800"/>
          </a:xfrm>
          <a:prstGeom prst="rect">
            <a:avLst/>
          </a:prstGeom>
          <a:gradFill>
            <a:gsLst>
              <a:gs pos="0">
                <a:srgbClr val="92D050"/>
              </a:gs>
              <a:gs pos="29000">
                <a:srgbClr val="92D050"/>
              </a:gs>
              <a:gs pos="74000">
                <a:srgbClr val="AEC5E1"/>
              </a:gs>
              <a:gs pos="83000">
                <a:srgbClr val="AEC5E1"/>
              </a:gs>
              <a:gs pos="100000">
                <a:srgbClr val="C8D8EB"/>
              </a:gs>
            </a:gsLst>
            <a:lin ang="5400012" scaled="0"/>
          </a:gradFill>
          <a:ln>
            <a:noFill/>
          </a:ln>
        </p:spPr>
        <p:txBody>
          <a:bodyPr anchorCtr="0" anchor="t" bIns="45700" lIns="0" spcFirstLastPara="1" rIns="91425" wrap="square" tIns="0">
            <a:normAutofit fontScale="90000"/>
          </a:bodyPr>
          <a:lstStyle/>
          <a:p>
            <a:pPr indent="0" lvl="0" marL="0" rtl="0" algn="ctr">
              <a:lnSpc>
                <a:spcPct val="100000"/>
              </a:lnSpc>
              <a:spcBef>
                <a:spcPts val="0"/>
              </a:spcBef>
              <a:spcAft>
                <a:spcPts val="0"/>
              </a:spcAft>
              <a:buClr>
                <a:srgbClr val="4F6128"/>
              </a:buClr>
              <a:buSzPct val="256000"/>
              <a:buFont typeface="Arial"/>
              <a:buNone/>
            </a:pPr>
            <a:r>
              <a:rPr lang="nl-BE" u="sng">
                <a:solidFill>
                  <a:srgbClr val="4F6128"/>
                </a:solidFill>
              </a:rPr>
              <a:t>Groenaanleg- en beheer</a:t>
            </a:r>
            <a:br>
              <a:rPr lang="nl-BE">
                <a:solidFill>
                  <a:srgbClr val="4F6128"/>
                </a:solidFill>
              </a:rPr>
            </a:br>
            <a:br>
              <a:rPr lang="nl-BE">
                <a:solidFill>
                  <a:srgbClr val="4F6128"/>
                </a:solidFill>
              </a:rPr>
            </a:br>
            <a:br>
              <a:rPr b="0" lang="nl-BE" sz="2000">
                <a:solidFill>
                  <a:schemeClr val="dk1"/>
                </a:solidFill>
              </a:rPr>
            </a:br>
            <a:endParaRPr b="0" sz="2000" u="sng">
              <a:solidFill>
                <a:schemeClr val="dk1"/>
              </a:solidFill>
            </a:endParaRPr>
          </a:p>
        </p:txBody>
      </p:sp>
      <p:sp>
        <p:nvSpPr>
          <p:cNvPr id="211" name="Google Shape;211;g1f0cb609023_0_46"/>
          <p:cNvSpPr txBox="1"/>
          <p:nvPr/>
        </p:nvSpPr>
        <p:spPr>
          <a:xfrm>
            <a:off x="1490133" y="1909995"/>
            <a:ext cx="67734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nl-BE" sz="1800" u="none" cap="none" strike="noStrike">
                <a:solidFill>
                  <a:schemeClr val="dk1"/>
                </a:solidFill>
                <a:latin typeface="Arial"/>
                <a:ea typeface="Arial"/>
                <a:cs typeface="Arial"/>
                <a:sym typeface="Arial"/>
              </a:rPr>
              <a:t>Meer informatie:</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nl-BE" sz="1800" u="none" cap="none" strike="noStrike">
                <a:solidFill>
                  <a:schemeClr val="dk1"/>
                </a:solidFill>
                <a:latin typeface="Arial"/>
                <a:ea typeface="Arial"/>
                <a:cs typeface="Arial"/>
                <a:sym typeface="Arial"/>
              </a:rPr>
              <a:t>Sannen N. 				                  Stiers J.</a:t>
            </a:r>
            <a:endParaRPr b="0" i="0" sz="1800" u="none" cap="none" strike="noStrike">
              <a:solidFill>
                <a:schemeClr val="dk1"/>
              </a:solidFill>
              <a:latin typeface="Arial"/>
              <a:ea typeface="Arial"/>
              <a:cs typeface="Arial"/>
              <a:sym typeface="Arial"/>
            </a:endParaRPr>
          </a:p>
        </p:txBody>
      </p:sp>
      <p:pic>
        <p:nvPicPr>
          <p:cNvPr id="212" name="Google Shape;212;g1f0cb609023_0_46"/>
          <p:cNvPicPr preferRelativeResize="0"/>
          <p:nvPr/>
        </p:nvPicPr>
        <p:blipFill rotWithShape="1">
          <a:blip r:embed="rId3">
            <a:alphaModFix/>
          </a:blip>
          <a:srcRect b="0" l="0" r="0" t="0"/>
          <a:stretch/>
        </p:blipFill>
        <p:spPr>
          <a:xfrm>
            <a:off x="1755925" y="3020525"/>
            <a:ext cx="2227201" cy="2536899"/>
          </a:xfrm>
          <a:prstGeom prst="rect">
            <a:avLst/>
          </a:prstGeom>
          <a:noFill/>
          <a:ln>
            <a:noFill/>
          </a:ln>
        </p:spPr>
      </p:pic>
      <p:pic>
        <p:nvPicPr>
          <p:cNvPr id="213" name="Google Shape;213;g1f0cb609023_0_46"/>
          <p:cNvPicPr preferRelativeResize="0"/>
          <p:nvPr/>
        </p:nvPicPr>
        <p:blipFill rotWithShape="1">
          <a:blip r:embed="rId4">
            <a:alphaModFix/>
          </a:blip>
          <a:srcRect b="0" l="0" r="0" t="0"/>
          <a:stretch/>
        </p:blipFill>
        <p:spPr>
          <a:xfrm>
            <a:off x="5067700" y="3020525"/>
            <a:ext cx="1865531" cy="23598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g2b8160ef93e_1_0"/>
          <p:cNvSpPr txBox="1"/>
          <p:nvPr>
            <p:ph type="title"/>
          </p:nvPr>
        </p:nvSpPr>
        <p:spPr>
          <a:xfrm>
            <a:off x="1140954" y="3393348"/>
            <a:ext cx="7772400" cy="638700"/>
          </a:xfrm>
          <a:prstGeom prst="rect">
            <a:avLst/>
          </a:prstGeom>
          <a:noFill/>
          <a:ln>
            <a:noFill/>
          </a:ln>
        </p:spPr>
        <p:txBody>
          <a:bodyPr anchorCtr="0" anchor="t" bIns="45700" lIns="0" spcFirstLastPara="1" rIns="91425" wrap="square" tIns="0">
            <a:normAutofit fontScale="90000"/>
          </a:bodyPr>
          <a:lstStyle/>
          <a:p>
            <a:pPr indent="0" lvl="0" marL="0" rtl="0" algn="l">
              <a:lnSpc>
                <a:spcPct val="85000"/>
              </a:lnSpc>
              <a:spcBef>
                <a:spcPts val="0"/>
              </a:spcBef>
              <a:spcAft>
                <a:spcPts val="0"/>
              </a:spcAft>
              <a:buClr>
                <a:srgbClr val="0070C0"/>
              </a:buClr>
              <a:buSzPct val="100000"/>
              <a:buFont typeface="Arial"/>
              <a:buNone/>
            </a:pPr>
            <a:r>
              <a:rPr lang="nl-BE" u="sng">
                <a:solidFill>
                  <a:srgbClr val="0070C0"/>
                </a:solidFill>
              </a:rPr>
              <a:t>Duaal leren in Centrale verwarming en sanitair</a:t>
            </a:r>
            <a:endParaRPr/>
          </a:p>
        </p:txBody>
      </p:sp>
      <p:sp>
        <p:nvSpPr>
          <p:cNvPr id="219" name="Google Shape;219;g2b8160ef93e_1_0"/>
          <p:cNvSpPr txBox="1"/>
          <p:nvPr>
            <p:ph idx="1" type="body"/>
          </p:nvPr>
        </p:nvSpPr>
        <p:spPr>
          <a:xfrm>
            <a:off x="1645779" y="4444821"/>
            <a:ext cx="6574200" cy="596100"/>
          </a:xfrm>
          <a:prstGeom prst="rect">
            <a:avLst/>
          </a:prstGeom>
          <a:noFill/>
          <a:ln>
            <a:noFill/>
          </a:ln>
        </p:spPr>
        <p:txBody>
          <a:bodyPr anchorCtr="0" anchor="t" bIns="45700" lIns="0" spcFirstLastPara="1" rIns="91425" wrap="square" tIns="0">
            <a:normAutofit/>
          </a:bodyPr>
          <a:lstStyle/>
          <a:p>
            <a:pPr indent="0" lvl="0" marL="0" rtl="0" algn="l">
              <a:lnSpc>
                <a:spcPct val="100000"/>
              </a:lnSpc>
              <a:spcBef>
                <a:spcPts val="0"/>
              </a:spcBef>
              <a:spcAft>
                <a:spcPts val="0"/>
              </a:spcAft>
              <a:buClr>
                <a:schemeClr val="dk1"/>
              </a:buClr>
              <a:buSzPts val="2800"/>
              <a:buNone/>
            </a:pPr>
            <a:r>
              <a:rPr lang="nl-BE" sz="2800"/>
              <a:t>Een buitenkans voor de handige Harry's</a:t>
            </a:r>
            <a:endParaRPr sz="2800"/>
          </a:p>
        </p:txBody>
      </p:sp>
      <p:sp>
        <p:nvSpPr>
          <p:cNvPr id="220" name="Google Shape;220;g2b8160ef93e_1_0"/>
          <p:cNvSpPr txBox="1"/>
          <p:nvPr/>
        </p:nvSpPr>
        <p:spPr>
          <a:xfrm>
            <a:off x="2276475" y="3244334"/>
            <a:ext cx="46101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nl-BE" sz="1800" u="none" cap="none" strike="noStrike">
                <a:solidFill>
                  <a:schemeClr val="dk1"/>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sp>
        <p:nvSpPr>
          <p:cNvPr id="221" name="Google Shape;221;g2b8160ef93e_1_0"/>
          <p:cNvSpPr txBox="1"/>
          <p:nvPr/>
        </p:nvSpPr>
        <p:spPr>
          <a:xfrm>
            <a:off x="2276475" y="3244334"/>
            <a:ext cx="46101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nl-BE" sz="1800" u="none" cap="none" strike="noStrike">
                <a:solidFill>
                  <a:schemeClr val="dk1"/>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sp>
        <p:nvSpPr>
          <p:cNvPr id="222" name="Google Shape;222;g2b8160ef93e_1_0"/>
          <p:cNvSpPr txBox="1"/>
          <p:nvPr/>
        </p:nvSpPr>
        <p:spPr>
          <a:xfrm>
            <a:off x="2276475" y="3244334"/>
            <a:ext cx="46101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nl-BE" sz="1800" u="none" cap="none" strike="noStrike">
                <a:solidFill>
                  <a:schemeClr val="dk1"/>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g2b8160ef93e_1_93"/>
          <p:cNvSpPr txBox="1"/>
          <p:nvPr>
            <p:ph type="title"/>
          </p:nvPr>
        </p:nvSpPr>
        <p:spPr>
          <a:xfrm>
            <a:off x="1619672" y="836712"/>
            <a:ext cx="6951600" cy="580800"/>
          </a:xfrm>
          <a:prstGeom prst="rect">
            <a:avLst/>
          </a:prstGeom>
          <a:gradFill>
            <a:gsLst>
              <a:gs pos="0">
                <a:srgbClr val="92D050"/>
              </a:gs>
              <a:gs pos="23000">
                <a:srgbClr val="AEC5E1"/>
              </a:gs>
              <a:gs pos="60000">
                <a:srgbClr val="AEC5E1"/>
              </a:gs>
              <a:gs pos="100000">
                <a:srgbClr val="C8D8EB"/>
              </a:gs>
            </a:gsLst>
            <a:lin ang="5400012" scaled="0"/>
          </a:gradFill>
          <a:ln>
            <a:noFill/>
          </a:ln>
        </p:spPr>
        <p:txBody>
          <a:bodyPr anchorCtr="0" anchor="t" bIns="45700" lIns="0" spcFirstLastPara="1" rIns="91425" wrap="square" tIns="0">
            <a:normAutofit fontScale="90000"/>
          </a:bodyPr>
          <a:lstStyle/>
          <a:p>
            <a:pPr indent="0" lvl="0" marL="0" rtl="0" algn="l">
              <a:lnSpc>
                <a:spcPct val="100000"/>
              </a:lnSpc>
              <a:spcBef>
                <a:spcPts val="0"/>
              </a:spcBef>
              <a:spcAft>
                <a:spcPts val="0"/>
              </a:spcAft>
              <a:buClr>
                <a:srgbClr val="0070C0"/>
              </a:buClr>
              <a:buSzPts val="2880"/>
              <a:buFont typeface="Arial"/>
              <a:buNone/>
            </a:pPr>
            <a:r>
              <a:rPr lang="nl-BE" u="sng">
                <a:solidFill>
                  <a:srgbClr val="0070C0"/>
                </a:solidFill>
              </a:rPr>
              <a:t>Sanitaire verwarmingsinstallaties</a:t>
            </a:r>
            <a:br>
              <a:rPr lang="nl-BE"/>
            </a:br>
            <a:br>
              <a:rPr lang="nl-BE"/>
            </a:br>
            <a:r>
              <a:rPr b="0" lang="nl-BE" sz="2000">
                <a:solidFill>
                  <a:schemeClr val="dk1"/>
                </a:solidFill>
              </a:rPr>
              <a:t>In de opleiding sanitaire en verwarmingsinstallaties duaal leert je:</a:t>
            </a:r>
            <a:br>
              <a:rPr b="0" lang="nl-BE" sz="2000">
                <a:solidFill>
                  <a:schemeClr val="dk1"/>
                </a:solidFill>
              </a:rPr>
            </a:br>
            <a:r>
              <a:rPr b="0" lang="nl-BE" sz="100">
                <a:solidFill>
                  <a:schemeClr val="dk1"/>
                </a:solidFill>
              </a:rPr>
              <a:t>  </a:t>
            </a:r>
            <a:endParaRPr b="0" sz="100">
              <a:solidFill>
                <a:schemeClr val="dk1"/>
              </a:solidFill>
            </a:endParaRPr>
          </a:p>
          <a:p>
            <a:pPr indent="-342900" lvl="0" marL="457200" rtl="0" algn="l">
              <a:lnSpc>
                <a:spcPct val="100000"/>
              </a:lnSpc>
              <a:spcBef>
                <a:spcPts val="0"/>
              </a:spcBef>
              <a:spcAft>
                <a:spcPts val="0"/>
              </a:spcAft>
              <a:buClr>
                <a:schemeClr val="dk1"/>
              </a:buClr>
              <a:buSzPct val="100000"/>
              <a:buChar char="-"/>
            </a:pPr>
            <a:r>
              <a:rPr b="0" lang="nl-BE" sz="2000">
                <a:solidFill>
                  <a:schemeClr val="dk1"/>
                </a:solidFill>
              </a:rPr>
              <a:t>installaties voor water-, riolering, gas- en distributieleidingen selecteren en plaatsen</a:t>
            </a:r>
            <a:endParaRPr b="0" sz="2000">
              <a:solidFill>
                <a:schemeClr val="dk1"/>
              </a:solidFill>
            </a:endParaRPr>
          </a:p>
          <a:p>
            <a:pPr indent="-342900" lvl="0" marL="457200" rtl="0" algn="l">
              <a:lnSpc>
                <a:spcPct val="100000"/>
              </a:lnSpc>
              <a:spcBef>
                <a:spcPts val="0"/>
              </a:spcBef>
              <a:spcAft>
                <a:spcPts val="0"/>
              </a:spcAft>
              <a:buClr>
                <a:schemeClr val="dk1"/>
              </a:buClr>
              <a:buSzPct val="100000"/>
              <a:buChar char="-"/>
            </a:pPr>
            <a:r>
              <a:rPr b="0" lang="nl-BE" sz="2000">
                <a:solidFill>
                  <a:schemeClr val="dk1"/>
                </a:solidFill>
              </a:rPr>
              <a:t>sanitaire, ventilatie- of centrale verwarmingsinstallatie in dienst te stellen</a:t>
            </a:r>
            <a:endParaRPr/>
          </a:p>
        </p:txBody>
      </p:sp>
      <p:pic>
        <p:nvPicPr>
          <p:cNvPr descr="Afbeeldingsresultaten voor sanitair plaatsen" id="228" name="Google Shape;228;g2b8160ef93e_1_93"/>
          <p:cNvPicPr preferRelativeResize="0"/>
          <p:nvPr/>
        </p:nvPicPr>
        <p:blipFill rotWithShape="1">
          <a:blip r:embed="rId3">
            <a:alphaModFix/>
          </a:blip>
          <a:srcRect b="0" l="0" r="0" t="0"/>
          <a:stretch/>
        </p:blipFill>
        <p:spPr>
          <a:xfrm>
            <a:off x="865003" y="3459381"/>
            <a:ext cx="3697890" cy="2365452"/>
          </a:xfrm>
          <a:prstGeom prst="rect">
            <a:avLst/>
          </a:prstGeom>
          <a:noFill/>
          <a:ln>
            <a:noFill/>
          </a:ln>
        </p:spPr>
      </p:pic>
      <p:pic>
        <p:nvPicPr>
          <p:cNvPr id="229" name="Google Shape;229;g2b8160ef93e_1_93"/>
          <p:cNvPicPr preferRelativeResize="0"/>
          <p:nvPr/>
        </p:nvPicPr>
        <p:blipFill rotWithShape="1">
          <a:blip r:embed="rId4">
            <a:alphaModFix/>
          </a:blip>
          <a:srcRect b="0" l="0" r="0" t="0"/>
          <a:stretch/>
        </p:blipFill>
        <p:spPr>
          <a:xfrm>
            <a:off x="4983724" y="3459380"/>
            <a:ext cx="3158003" cy="236545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descr="Afbeeldingsresultaten voor verwarming plaatsen" id="234" name="Google Shape;234;g2b8160ef93e_1_99"/>
          <p:cNvPicPr preferRelativeResize="0"/>
          <p:nvPr/>
        </p:nvPicPr>
        <p:blipFill rotWithShape="1">
          <a:blip r:embed="rId3">
            <a:alphaModFix/>
          </a:blip>
          <a:srcRect b="0" l="0" r="0" t="0"/>
          <a:stretch/>
        </p:blipFill>
        <p:spPr>
          <a:xfrm>
            <a:off x="4856899" y="3782326"/>
            <a:ext cx="3721575" cy="2627675"/>
          </a:xfrm>
          <a:prstGeom prst="rect">
            <a:avLst/>
          </a:prstGeom>
          <a:noFill/>
          <a:ln>
            <a:noFill/>
          </a:ln>
        </p:spPr>
      </p:pic>
      <p:pic>
        <p:nvPicPr>
          <p:cNvPr descr="Afbeeldingsresultaten voor sanitair plaatsen" id="235" name="Google Shape;235;g2b8160ef93e_1_99"/>
          <p:cNvPicPr preferRelativeResize="0"/>
          <p:nvPr/>
        </p:nvPicPr>
        <p:blipFill rotWithShape="1">
          <a:blip r:embed="rId4">
            <a:alphaModFix/>
          </a:blip>
          <a:srcRect b="0" l="0" r="0" t="0"/>
          <a:stretch/>
        </p:blipFill>
        <p:spPr>
          <a:xfrm>
            <a:off x="278598" y="3732052"/>
            <a:ext cx="4308350" cy="2868450"/>
          </a:xfrm>
          <a:prstGeom prst="rect">
            <a:avLst/>
          </a:prstGeom>
          <a:noFill/>
          <a:ln>
            <a:noFill/>
          </a:ln>
        </p:spPr>
      </p:pic>
      <p:pic>
        <p:nvPicPr>
          <p:cNvPr descr="Afbeeldingsresultaten voor verwarmingplaatsen" id="236" name="Google Shape;236;g2b8160ef93e_1_99"/>
          <p:cNvPicPr preferRelativeResize="0"/>
          <p:nvPr/>
        </p:nvPicPr>
        <p:blipFill rotWithShape="1">
          <a:blip r:embed="rId5">
            <a:alphaModFix/>
          </a:blip>
          <a:srcRect b="0" l="0" r="0" t="0"/>
          <a:stretch/>
        </p:blipFill>
        <p:spPr>
          <a:xfrm>
            <a:off x="2555100" y="1040299"/>
            <a:ext cx="3029675" cy="23206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g2b8160ef93e_1_105"/>
          <p:cNvSpPr txBox="1"/>
          <p:nvPr>
            <p:ph type="title"/>
          </p:nvPr>
        </p:nvSpPr>
        <p:spPr>
          <a:xfrm>
            <a:off x="1619672" y="836712"/>
            <a:ext cx="6951600" cy="580800"/>
          </a:xfrm>
          <a:prstGeom prst="rect">
            <a:avLst/>
          </a:prstGeom>
          <a:gradFill>
            <a:gsLst>
              <a:gs pos="0">
                <a:srgbClr val="92D050"/>
              </a:gs>
              <a:gs pos="7000">
                <a:srgbClr val="92D050"/>
              </a:gs>
              <a:gs pos="37000">
                <a:srgbClr val="AEC5E1"/>
              </a:gs>
              <a:gs pos="72000">
                <a:srgbClr val="AEC5E1"/>
              </a:gs>
              <a:gs pos="100000">
                <a:srgbClr val="C8D8EB"/>
              </a:gs>
            </a:gsLst>
            <a:lin ang="5400012" scaled="0"/>
          </a:gradFill>
          <a:ln>
            <a:noFill/>
          </a:ln>
        </p:spPr>
        <p:txBody>
          <a:bodyPr anchorCtr="0" anchor="t" bIns="45700" lIns="0" spcFirstLastPara="1" rIns="91425" wrap="square" tIns="0">
            <a:normAutofit fontScale="90000"/>
          </a:bodyPr>
          <a:lstStyle/>
          <a:p>
            <a:pPr indent="0" lvl="0" marL="0" rtl="0" algn="ctr">
              <a:lnSpc>
                <a:spcPct val="100000"/>
              </a:lnSpc>
              <a:spcBef>
                <a:spcPts val="0"/>
              </a:spcBef>
              <a:spcAft>
                <a:spcPts val="0"/>
              </a:spcAft>
              <a:buClr>
                <a:srgbClr val="0070C0"/>
              </a:buClr>
              <a:buSzPct val="253193"/>
              <a:buFont typeface="Arial"/>
              <a:buNone/>
            </a:pPr>
            <a:r>
              <a:rPr lang="nl-BE" u="sng">
                <a:solidFill>
                  <a:srgbClr val="0070C0"/>
                </a:solidFill>
              </a:rPr>
              <a:t>Koelinstallaties</a:t>
            </a:r>
            <a:br>
              <a:rPr lang="nl-BE" u="sng">
                <a:solidFill>
                  <a:srgbClr val="0070C0"/>
                </a:solidFill>
              </a:rPr>
            </a:br>
            <a:br>
              <a:rPr lang="nl-BE" u="sng">
                <a:solidFill>
                  <a:srgbClr val="0070C0"/>
                </a:solidFill>
              </a:rPr>
            </a:br>
            <a:endParaRPr b="0" sz="2011">
              <a:solidFill>
                <a:srgbClr val="333333"/>
              </a:solidFill>
              <a:highlight>
                <a:srgbClr val="FFFFFF"/>
              </a:highlight>
            </a:endParaRPr>
          </a:p>
          <a:p>
            <a:pPr indent="0" lvl="0" marL="0" rtl="0" algn="ctr">
              <a:lnSpc>
                <a:spcPct val="100000"/>
              </a:lnSpc>
              <a:spcBef>
                <a:spcPts val="0"/>
              </a:spcBef>
              <a:spcAft>
                <a:spcPts val="0"/>
              </a:spcAft>
              <a:buClr>
                <a:srgbClr val="0070C0"/>
              </a:buClr>
              <a:buSzPct val="160000"/>
              <a:buFont typeface="Arial"/>
              <a:buNone/>
            </a:pPr>
            <a:r>
              <a:t/>
            </a:r>
            <a:endParaRPr b="0" sz="2000">
              <a:solidFill>
                <a:schemeClr val="dk1"/>
              </a:solidFill>
            </a:endParaRPr>
          </a:p>
        </p:txBody>
      </p:sp>
      <p:sp>
        <p:nvSpPr>
          <p:cNvPr id="242" name="Google Shape;242;g2b8160ef93e_1_105"/>
          <p:cNvSpPr txBox="1"/>
          <p:nvPr/>
        </p:nvSpPr>
        <p:spPr>
          <a:xfrm>
            <a:off x="703375" y="1817300"/>
            <a:ext cx="8313000" cy="204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70C0"/>
              </a:buClr>
              <a:buSzPts val="3200"/>
              <a:buFont typeface="Arial"/>
              <a:buNone/>
            </a:pPr>
            <a:r>
              <a:rPr b="0" i="0" lang="nl-BE" sz="2011" u="none" cap="none" strike="noStrike">
                <a:solidFill>
                  <a:srgbClr val="333333"/>
                </a:solidFill>
                <a:highlight>
                  <a:srgbClr val="FFFFFF"/>
                </a:highlight>
                <a:latin typeface="Arial"/>
                <a:ea typeface="Arial"/>
                <a:cs typeface="Arial"/>
                <a:sym typeface="Arial"/>
              </a:rPr>
              <a:t> In de opleiding koelinstallaties duaal leer je:</a:t>
            </a:r>
            <a:endParaRPr b="0" i="0" sz="2011" u="none" cap="none" strike="noStrike">
              <a:solidFill>
                <a:srgbClr val="333333"/>
              </a:solidFill>
              <a:highlight>
                <a:srgbClr val="FFFFFF"/>
              </a:highlight>
              <a:latin typeface="Arial"/>
              <a:ea typeface="Arial"/>
              <a:cs typeface="Arial"/>
              <a:sym typeface="Arial"/>
            </a:endParaRPr>
          </a:p>
          <a:p>
            <a:pPr indent="457200" lvl="0" marL="0" marR="0" rtl="0" algn="l">
              <a:lnSpc>
                <a:spcPct val="100000"/>
              </a:lnSpc>
              <a:spcBef>
                <a:spcPts val="0"/>
              </a:spcBef>
              <a:spcAft>
                <a:spcPts val="0"/>
              </a:spcAft>
              <a:buClr>
                <a:srgbClr val="0070C0"/>
              </a:buClr>
              <a:buSzPts val="3200"/>
              <a:buFont typeface="Arial"/>
              <a:buNone/>
            </a:pPr>
            <a:r>
              <a:rPr b="0" i="0" lang="nl-BE" sz="2011" u="none" cap="none" strike="noStrike">
                <a:solidFill>
                  <a:srgbClr val="333333"/>
                </a:solidFill>
                <a:highlight>
                  <a:srgbClr val="FFFFFF"/>
                </a:highlight>
                <a:latin typeface="Arial"/>
                <a:ea typeface="Arial"/>
                <a:cs typeface="Arial"/>
                <a:sym typeface="Arial"/>
              </a:rPr>
              <a:t>- de onderdelen monteren van vaste of mobiele koel- en </a:t>
            </a:r>
            <a:br>
              <a:rPr b="0" i="0" lang="nl-BE" sz="2011" u="none" cap="none" strike="noStrike">
                <a:solidFill>
                  <a:srgbClr val="333333"/>
                </a:solidFill>
                <a:highlight>
                  <a:srgbClr val="FFFFFF"/>
                </a:highlight>
                <a:latin typeface="Arial"/>
                <a:ea typeface="Arial"/>
                <a:cs typeface="Arial"/>
                <a:sym typeface="Arial"/>
              </a:rPr>
            </a:br>
            <a:r>
              <a:rPr b="0" i="0" lang="nl-BE" sz="2011" u="none" cap="none" strike="noStrike">
                <a:solidFill>
                  <a:srgbClr val="333333"/>
                </a:solidFill>
                <a:highlight>
                  <a:srgbClr val="FFFFFF"/>
                </a:highlight>
                <a:latin typeface="Arial"/>
                <a:ea typeface="Arial"/>
                <a:cs typeface="Arial"/>
                <a:sym typeface="Arial"/>
              </a:rPr>
              <a:t>          vriesinstallaties </a:t>
            </a:r>
            <a:endParaRPr b="0" i="0" sz="2011" u="none" cap="none" strike="noStrike">
              <a:solidFill>
                <a:srgbClr val="333333"/>
              </a:solidFill>
              <a:highlight>
                <a:srgbClr val="FFFFFF"/>
              </a:highlight>
              <a:latin typeface="Arial"/>
              <a:ea typeface="Arial"/>
              <a:cs typeface="Arial"/>
              <a:sym typeface="Arial"/>
            </a:endParaRPr>
          </a:p>
          <a:p>
            <a:pPr indent="457200" lvl="0" marL="0" marR="0" rtl="0" algn="l">
              <a:lnSpc>
                <a:spcPct val="100000"/>
              </a:lnSpc>
              <a:spcBef>
                <a:spcPts val="0"/>
              </a:spcBef>
              <a:spcAft>
                <a:spcPts val="0"/>
              </a:spcAft>
              <a:buClr>
                <a:srgbClr val="0070C0"/>
              </a:buClr>
              <a:buSzPts val="3200"/>
              <a:buFont typeface="Arial"/>
              <a:buNone/>
            </a:pPr>
            <a:r>
              <a:rPr b="0" i="0" lang="nl-BE" sz="2011" u="none" cap="none" strike="noStrike">
                <a:solidFill>
                  <a:srgbClr val="333333"/>
                </a:solidFill>
                <a:highlight>
                  <a:srgbClr val="FFFFFF"/>
                </a:highlight>
                <a:latin typeface="Arial"/>
                <a:ea typeface="Arial"/>
                <a:cs typeface="Arial"/>
                <a:sym typeface="Arial"/>
              </a:rPr>
              <a:t>- na montage controleren op lekken</a:t>
            </a:r>
            <a:endParaRPr b="0" i="0" sz="2011" u="none" cap="none" strike="noStrike">
              <a:solidFill>
                <a:srgbClr val="333333"/>
              </a:solidFill>
              <a:highlight>
                <a:srgbClr val="FFFFFF"/>
              </a:highlight>
              <a:latin typeface="Arial"/>
              <a:ea typeface="Arial"/>
              <a:cs typeface="Arial"/>
              <a:sym typeface="Arial"/>
            </a:endParaRPr>
          </a:p>
          <a:p>
            <a:pPr indent="457200" lvl="0" marL="0" marR="0" rtl="0" algn="l">
              <a:lnSpc>
                <a:spcPct val="100000"/>
              </a:lnSpc>
              <a:spcBef>
                <a:spcPts val="0"/>
              </a:spcBef>
              <a:spcAft>
                <a:spcPts val="0"/>
              </a:spcAft>
              <a:buClr>
                <a:srgbClr val="0070C0"/>
              </a:buClr>
              <a:buSzPts val="3200"/>
              <a:buFont typeface="Arial"/>
              <a:buNone/>
            </a:pPr>
            <a:r>
              <a:rPr b="0" i="0" lang="nl-BE" sz="2011" u="none" cap="none" strike="noStrike">
                <a:solidFill>
                  <a:srgbClr val="333333"/>
                </a:solidFill>
                <a:highlight>
                  <a:srgbClr val="FFFFFF"/>
                </a:highlight>
                <a:latin typeface="Arial"/>
                <a:ea typeface="Arial"/>
                <a:cs typeface="Arial"/>
                <a:sym typeface="Arial"/>
              </a:rPr>
              <a:t>- de installatie klaarzetten voor het vacumeren </a:t>
            </a:r>
            <a:endParaRPr b="0" i="0" sz="2011" u="none" cap="none" strike="noStrike">
              <a:solidFill>
                <a:srgbClr val="333333"/>
              </a:solidFill>
              <a:highlight>
                <a:srgbClr val="FFFFFF"/>
              </a:highlight>
              <a:latin typeface="Arial"/>
              <a:ea typeface="Arial"/>
              <a:cs typeface="Arial"/>
              <a:sym typeface="Arial"/>
            </a:endParaRPr>
          </a:p>
          <a:p>
            <a:pPr indent="457200" lvl="0" marL="0" marR="0" rtl="0" algn="l">
              <a:lnSpc>
                <a:spcPct val="100000"/>
              </a:lnSpc>
              <a:spcBef>
                <a:spcPts val="0"/>
              </a:spcBef>
              <a:spcAft>
                <a:spcPts val="0"/>
              </a:spcAft>
              <a:buClr>
                <a:srgbClr val="0070C0"/>
              </a:buClr>
              <a:buSzPts val="3200"/>
              <a:buFont typeface="Arial"/>
              <a:buNone/>
            </a:pPr>
            <a:r>
              <a:rPr b="0" i="0" lang="nl-BE" sz="2011" u="none" cap="none" strike="noStrike">
                <a:solidFill>
                  <a:srgbClr val="333333"/>
                </a:solidFill>
                <a:highlight>
                  <a:srgbClr val="FFFFFF"/>
                </a:highlight>
                <a:latin typeface="Arial"/>
                <a:ea typeface="Arial"/>
                <a:cs typeface="Arial"/>
                <a:sym typeface="Arial"/>
              </a:rPr>
              <a:t>- de installatie vullen met koudemiddel. </a:t>
            </a:r>
            <a:endParaRPr b="0" i="0" sz="1400" u="none" cap="none" strike="noStrike">
              <a:solidFill>
                <a:srgbClr val="000000"/>
              </a:solidFill>
              <a:latin typeface="Arial"/>
              <a:ea typeface="Arial"/>
              <a:cs typeface="Arial"/>
              <a:sym typeface="Arial"/>
            </a:endParaRPr>
          </a:p>
        </p:txBody>
      </p:sp>
      <p:pic>
        <p:nvPicPr>
          <p:cNvPr id="243" name="Google Shape;243;g2b8160ef93e_1_105"/>
          <p:cNvPicPr preferRelativeResize="0"/>
          <p:nvPr/>
        </p:nvPicPr>
        <p:blipFill rotWithShape="1">
          <a:blip r:embed="rId3">
            <a:alphaModFix/>
          </a:blip>
          <a:srcRect b="0" l="0" r="0" t="0"/>
          <a:stretch/>
        </p:blipFill>
        <p:spPr>
          <a:xfrm>
            <a:off x="1094050" y="4136050"/>
            <a:ext cx="2893150" cy="2169875"/>
          </a:xfrm>
          <a:prstGeom prst="rect">
            <a:avLst/>
          </a:prstGeom>
          <a:noFill/>
          <a:ln>
            <a:noFill/>
          </a:ln>
        </p:spPr>
      </p:pic>
      <p:pic>
        <p:nvPicPr>
          <p:cNvPr id="244" name="Google Shape;244;g2b8160ef93e_1_105"/>
          <p:cNvPicPr preferRelativeResize="0"/>
          <p:nvPr/>
        </p:nvPicPr>
        <p:blipFill rotWithShape="1">
          <a:blip r:embed="rId4">
            <a:alphaModFix/>
          </a:blip>
          <a:srcRect b="0" l="0" r="0" t="0"/>
          <a:stretch/>
        </p:blipFill>
        <p:spPr>
          <a:xfrm>
            <a:off x="5422600" y="4182075"/>
            <a:ext cx="2426700" cy="18200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g2b8160ef93e_1_112"/>
          <p:cNvSpPr txBox="1"/>
          <p:nvPr>
            <p:ph type="title"/>
          </p:nvPr>
        </p:nvSpPr>
        <p:spPr>
          <a:xfrm>
            <a:off x="1619672" y="836712"/>
            <a:ext cx="6951600" cy="580800"/>
          </a:xfrm>
          <a:prstGeom prst="rect">
            <a:avLst/>
          </a:prstGeom>
          <a:gradFill>
            <a:gsLst>
              <a:gs pos="0">
                <a:srgbClr val="92D050"/>
              </a:gs>
              <a:gs pos="7000">
                <a:srgbClr val="92D050"/>
              </a:gs>
              <a:gs pos="37000">
                <a:srgbClr val="AEC5E1"/>
              </a:gs>
              <a:gs pos="72000">
                <a:srgbClr val="AEC5E1"/>
              </a:gs>
              <a:gs pos="100000">
                <a:srgbClr val="C8D8EB"/>
              </a:gs>
            </a:gsLst>
            <a:lin ang="5400012" scaled="0"/>
          </a:gradFill>
          <a:ln>
            <a:noFill/>
          </a:ln>
        </p:spPr>
        <p:txBody>
          <a:bodyPr anchorCtr="0" anchor="t" bIns="45700" lIns="0" spcFirstLastPara="1" rIns="91425" wrap="square" tIns="0">
            <a:normAutofit fontScale="90000"/>
          </a:bodyPr>
          <a:lstStyle/>
          <a:p>
            <a:pPr indent="0" lvl="0" marL="0" rtl="0" algn="ctr">
              <a:lnSpc>
                <a:spcPct val="100000"/>
              </a:lnSpc>
              <a:spcBef>
                <a:spcPts val="0"/>
              </a:spcBef>
              <a:spcAft>
                <a:spcPts val="0"/>
              </a:spcAft>
              <a:buClr>
                <a:srgbClr val="0070C0"/>
              </a:buClr>
              <a:buSzPct val="253193"/>
              <a:buFont typeface="Arial"/>
              <a:buNone/>
            </a:pPr>
            <a:r>
              <a:rPr lang="nl-BE" u="sng">
                <a:solidFill>
                  <a:srgbClr val="0070C0"/>
                </a:solidFill>
              </a:rPr>
              <a:t>Koelinstallaties</a:t>
            </a:r>
            <a:br>
              <a:rPr lang="nl-BE" u="sng">
                <a:solidFill>
                  <a:srgbClr val="0070C0"/>
                </a:solidFill>
              </a:rPr>
            </a:br>
            <a:br>
              <a:rPr lang="nl-BE" u="sng">
                <a:solidFill>
                  <a:srgbClr val="0070C0"/>
                </a:solidFill>
              </a:rPr>
            </a:br>
            <a:endParaRPr b="0" sz="2011">
              <a:solidFill>
                <a:srgbClr val="333333"/>
              </a:solidFill>
              <a:highlight>
                <a:srgbClr val="FFFFFF"/>
              </a:highlight>
            </a:endParaRPr>
          </a:p>
          <a:p>
            <a:pPr indent="0" lvl="0" marL="0" rtl="0" algn="ctr">
              <a:lnSpc>
                <a:spcPct val="100000"/>
              </a:lnSpc>
              <a:spcBef>
                <a:spcPts val="0"/>
              </a:spcBef>
              <a:spcAft>
                <a:spcPts val="0"/>
              </a:spcAft>
              <a:buClr>
                <a:srgbClr val="0070C0"/>
              </a:buClr>
              <a:buSzPct val="160000"/>
              <a:buFont typeface="Arial"/>
              <a:buNone/>
            </a:pPr>
            <a:r>
              <a:t/>
            </a:r>
            <a:endParaRPr b="0" sz="2000">
              <a:solidFill>
                <a:schemeClr val="dk1"/>
              </a:solidFill>
            </a:endParaRPr>
          </a:p>
        </p:txBody>
      </p:sp>
      <p:sp>
        <p:nvSpPr>
          <p:cNvPr id="250" name="Google Shape;250;g2b8160ef93e_1_112"/>
          <p:cNvSpPr txBox="1"/>
          <p:nvPr/>
        </p:nvSpPr>
        <p:spPr>
          <a:xfrm>
            <a:off x="703375" y="1817300"/>
            <a:ext cx="8192400" cy="49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11"/>
              <a:buFont typeface="Arial"/>
              <a:buNone/>
            </a:pPr>
            <a:r>
              <a:rPr b="0" i="0" lang="nl-BE" sz="2011" u="none" cap="none" strike="noStrike">
                <a:solidFill>
                  <a:srgbClr val="333333"/>
                </a:solidFill>
                <a:highlight>
                  <a:srgbClr val="FFFFFF"/>
                </a:highlight>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251" name="Google Shape;251;g2b8160ef93e_1_112"/>
          <p:cNvPicPr preferRelativeResize="0"/>
          <p:nvPr/>
        </p:nvPicPr>
        <p:blipFill rotWithShape="1">
          <a:blip r:embed="rId3">
            <a:alphaModFix/>
          </a:blip>
          <a:srcRect b="0" l="0" r="0" t="0"/>
          <a:stretch/>
        </p:blipFill>
        <p:spPr>
          <a:xfrm>
            <a:off x="762700" y="1817300"/>
            <a:ext cx="3757599" cy="2508124"/>
          </a:xfrm>
          <a:prstGeom prst="rect">
            <a:avLst/>
          </a:prstGeom>
          <a:noFill/>
          <a:ln>
            <a:noFill/>
          </a:ln>
        </p:spPr>
      </p:pic>
      <p:pic>
        <p:nvPicPr>
          <p:cNvPr id="252" name="Google Shape;252;g2b8160ef93e_1_112"/>
          <p:cNvPicPr preferRelativeResize="0"/>
          <p:nvPr/>
        </p:nvPicPr>
        <p:blipFill rotWithShape="1">
          <a:blip r:embed="rId4">
            <a:alphaModFix/>
          </a:blip>
          <a:srcRect b="0" l="0" r="0" t="0"/>
          <a:stretch/>
        </p:blipFill>
        <p:spPr>
          <a:xfrm>
            <a:off x="5055400" y="1760425"/>
            <a:ext cx="3343824" cy="2435425"/>
          </a:xfrm>
          <a:prstGeom prst="rect">
            <a:avLst/>
          </a:prstGeom>
          <a:noFill/>
          <a:ln>
            <a:noFill/>
          </a:ln>
        </p:spPr>
      </p:pic>
      <p:pic>
        <p:nvPicPr>
          <p:cNvPr id="253" name="Google Shape;253;g2b8160ef93e_1_112"/>
          <p:cNvPicPr preferRelativeResize="0"/>
          <p:nvPr/>
        </p:nvPicPr>
        <p:blipFill rotWithShape="1">
          <a:blip r:embed="rId5">
            <a:alphaModFix/>
          </a:blip>
          <a:srcRect b="0" l="0" r="0" t="0"/>
          <a:stretch/>
        </p:blipFill>
        <p:spPr>
          <a:xfrm>
            <a:off x="2676324" y="4368950"/>
            <a:ext cx="3143132" cy="235734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g333bd6c1c13_0_0"/>
          <p:cNvSpPr txBox="1"/>
          <p:nvPr>
            <p:ph type="title"/>
          </p:nvPr>
        </p:nvSpPr>
        <p:spPr>
          <a:xfrm>
            <a:off x="1619672" y="836712"/>
            <a:ext cx="6951600" cy="580800"/>
          </a:xfrm>
          <a:prstGeom prst="rect">
            <a:avLst/>
          </a:prstGeom>
          <a:gradFill>
            <a:gsLst>
              <a:gs pos="0">
                <a:srgbClr val="92D050"/>
              </a:gs>
              <a:gs pos="23000">
                <a:srgbClr val="AEC5E1"/>
              </a:gs>
              <a:gs pos="60000">
                <a:srgbClr val="AEC5E1"/>
              </a:gs>
              <a:gs pos="100000">
                <a:srgbClr val="C8D8EB"/>
              </a:gs>
            </a:gsLst>
            <a:lin ang="5400012" scaled="0"/>
          </a:gradFill>
          <a:ln>
            <a:noFill/>
          </a:ln>
        </p:spPr>
        <p:txBody>
          <a:bodyPr anchorCtr="0" anchor="t" bIns="45700" lIns="0" spcFirstLastPara="1" rIns="91425" wrap="square" tIns="0">
            <a:normAutofit fontScale="90000"/>
          </a:bodyPr>
          <a:lstStyle/>
          <a:p>
            <a:pPr indent="0" lvl="0" marL="0" rtl="0" algn="ctr">
              <a:lnSpc>
                <a:spcPct val="100000"/>
              </a:lnSpc>
              <a:spcBef>
                <a:spcPts val="0"/>
              </a:spcBef>
              <a:spcAft>
                <a:spcPts val="0"/>
              </a:spcAft>
              <a:buClr>
                <a:srgbClr val="0070C0"/>
              </a:buClr>
              <a:buSzPct val="256000"/>
              <a:buFont typeface="Arial"/>
              <a:buNone/>
            </a:pPr>
            <a:r>
              <a:rPr lang="nl-BE" u="sng">
                <a:solidFill>
                  <a:srgbClr val="0070C0"/>
                </a:solidFill>
              </a:rPr>
              <a:t>Sanitaire verwarmingsinstallaties</a:t>
            </a:r>
            <a:br>
              <a:rPr lang="nl-BE"/>
            </a:br>
            <a:br>
              <a:rPr lang="nl-BE"/>
            </a:br>
            <a:endParaRPr b="0" sz="2000">
              <a:solidFill>
                <a:schemeClr val="dk1"/>
              </a:solidFill>
            </a:endParaRPr>
          </a:p>
        </p:txBody>
      </p:sp>
      <p:sp>
        <p:nvSpPr>
          <p:cNvPr id="259" name="Google Shape;259;g333bd6c1c13_0_0"/>
          <p:cNvSpPr txBox="1"/>
          <p:nvPr/>
        </p:nvSpPr>
        <p:spPr>
          <a:xfrm>
            <a:off x="1619672" y="1549500"/>
            <a:ext cx="6951600" cy="580800"/>
          </a:xfrm>
          <a:prstGeom prst="rect">
            <a:avLst/>
          </a:prstGeom>
          <a:gradFill>
            <a:gsLst>
              <a:gs pos="0">
                <a:srgbClr val="92D050"/>
              </a:gs>
              <a:gs pos="7000">
                <a:srgbClr val="92D050"/>
              </a:gs>
              <a:gs pos="37000">
                <a:srgbClr val="AEC5E1"/>
              </a:gs>
              <a:gs pos="72000">
                <a:srgbClr val="AEC5E1"/>
              </a:gs>
              <a:gs pos="100000">
                <a:srgbClr val="C8D8EB"/>
              </a:gs>
            </a:gsLst>
            <a:lin ang="5400012" scaled="0"/>
          </a:gradFill>
          <a:ln>
            <a:noFill/>
          </a:ln>
        </p:spPr>
        <p:txBody>
          <a:bodyPr anchorCtr="0" anchor="t" bIns="45700" lIns="0" spcFirstLastPara="1" rIns="91425" wrap="square" tIns="0">
            <a:normAutofit fontScale="25000" lnSpcReduction="20000"/>
          </a:bodyPr>
          <a:lstStyle/>
          <a:p>
            <a:pPr indent="0" lvl="0" marL="0" marR="0" rtl="0" algn="ctr">
              <a:lnSpc>
                <a:spcPct val="100000"/>
              </a:lnSpc>
              <a:spcBef>
                <a:spcPts val="0"/>
              </a:spcBef>
              <a:spcAft>
                <a:spcPts val="0"/>
              </a:spcAft>
              <a:buClr>
                <a:srgbClr val="0070C0"/>
              </a:buClr>
              <a:buSzPct val="100000"/>
              <a:buFont typeface="Arial"/>
              <a:buNone/>
            </a:pPr>
            <a:br>
              <a:rPr b="1" i="0" lang="nl-BE" sz="3200" u="sng" cap="none" strike="noStrike">
                <a:solidFill>
                  <a:srgbClr val="0070C0"/>
                </a:solidFill>
                <a:latin typeface="Arial"/>
                <a:ea typeface="Arial"/>
                <a:cs typeface="Arial"/>
                <a:sym typeface="Arial"/>
              </a:rPr>
            </a:br>
            <a:r>
              <a:rPr b="1" i="0" lang="nl-BE" sz="11600" u="sng" cap="none" strike="noStrike">
                <a:solidFill>
                  <a:srgbClr val="0070C0"/>
                </a:solidFill>
                <a:latin typeface="Arial"/>
                <a:ea typeface="Arial"/>
                <a:cs typeface="Arial"/>
                <a:sym typeface="Arial"/>
              </a:rPr>
              <a:t>Koelinstallaties</a:t>
            </a:r>
            <a:br>
              <a:rPr b="1" i="0" lang="nl-BE" sz="3200" u="sng" cap="none" strike="noStrike">
                <a:solidFill>
                  <a:srgbClr val="0070C0"/>
                </a:solidFill>
                <a:latin typeface="Arial"/>
                <a:ea typeface="Arial"/>
                <a:cs typeface="Arial"/>
                <a:sym typeface="Arial"/>
              </a:rPr>
            </a:br>
            <a:endParaRPr b="0" i="0" sz="2000" u="none" cap="none" strike="noStrike">
              <a:solidFill>
                <a:schemeClr val="dk1"/>
              </a:solidFill>
              <a:latin typeface="Arial"/>
              <a:ea typeface="Arial"/>
              <a:cs typeface="Arial"/>
              <a:sym typeface="Arial"/>
            </a:endParaRPr>
          </a:p>
        </p:txBody>
      </p:sp>
      <p:sp>
        <p:nvSpPr>
          <p:cNvPr id="260" name="Google Shape;260;g333bd6c1c13_0_0"/>
          <p:cNvSpPr txBox="1"/>
          <p:nvPr/>
        </p:nvSpPr>
        <p:spPr>
          <a:xfrm>
            <a:off x="1619676" y="2619450"/>
            <a:ext cx="66525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nl-BE" sz="1800" u="none" cap="none" strike="noStrike">
                <a:solidFill>
                  <a:srgbClr val="000000"/>
                </a:solidFill>
                <a:latin typeface="Arial"/>
                <a:ea typeface="Arial"/>
                <a:cs typeface="Arial"/>
                <a:sym typeface="Arial"/>
              </a:rPr>
              <a:t>Meer informatie:</a:t>
            </a:r>
            <a:br>
              <a:rPr b="0" i="0" lang="nl-BE" sz="1800" u="none" cap="none" strike="noStrike">
                <a:solidFill>
                  <a:srgbClr val="000000"/>
                </a:solidFill>
                <a:latin typeface="Arial"/>
                <a:ea typeface="Arial"/>
                <a:cs typeface="Arial"/>
                <a:sym typeface="Arial"/>
              </a:rPr>
            </a:br>
            <a:r>
              <a:rPr b="0" i="0" lang="nl-BE" sz="1800" u="none" cap="none" strike="noStrike">
                <a:solidFill>
                  <a:srgbClr val="000000"/>
                </a:solidFill>
                <a:latin typeface="Arial"/>
                <a:ea typeface="Arial"/>
                <a:cs typeface="Arial"/>
                <a:sym typeface="Arial"/>
              </a:rPr>
              <a:t> Theys K. 				         Frederickx H.</a:t>
            </a:r>
            <a:endParaRPr b="0" i="0" sz="1800" u="none" cap="none" strike="noStrike">
              <a:solidFill>
                <a:schemeClr val="dk1"/>
              </a:solidFill>
              <a:latin typeface="Arial"/>
              <a:ea typeface="Arial"/>
              <a:cs typeface="Arial"/>
              <a:sym typeface="Arial"/>
            </a:endParaRPr>
          </a:p>
        </p:txBody>
      </p:sp>
      <p:pic>
        <p:nvPicPr>
          <p:cNvPr id="261" name="Google Shape;261;g333bd6c1c13_0_0"/>
          <p:cNvPicPr preferRelativeResize="0"/>
          <p:nvPr/>
        </p:nvPicPr>
        <p:blipFill rotWithShape="1">
          <a:blip r:embed="rId3">
            <a:alphaModFix/>
          </a:blip>
          <a:srcRect b="0" l="0" r="0" t="0"/>
          <a:stretch/>
        </p:blipFill>
        <p:spPr>
          <a:xfrm>
            <a:off x="1236925" y="3595888"/>
            <a:ext cx="2086025" cy="2060900"/>
          </a:xfrm>
          <a:prstGeom prst="rect">
            <a:avLst/>
          </a:prstGeom>
          <a:noFill/>
          <a:ln>
            <a:noFill/>
          </a:ln>
        </p:spPr>
      </p:pic>
      <p:pic>
        <p:nvPicPr>
          <p:cNvPr id="262" name="Google Shape;262;g333bd6c1c13_0_0"/>
          <p:cNvPicPr preferRelativeResize="0"/>
          <p:nvPr/>
        </p:nvPicPr>
        <p:blipFill rotWithShape="1">
          <a:blip r:embed="rId4">
            <a:alphaModFix/>
          </a:blip>
          <a:srcRect b="0" l="0" r="0" t="0"/>
          <a:stretch/>
        </p:blipFill>
        <p:spPr>
          <a:xfrm>
            <a:off x="4659899" y="3326393"/>
            <a:ext cx="2086025" cy="259989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g2034c974063_0_3"/>
          <p:cNvSpPr txBox="1"/>
          <p:nvPr>
            <p:ph type="title"/>
          </p:nvPr>
        </p:nvSpPr>
        <p:spPr>
          <a:xfrm>
            <a:off x="1619672" y="836712"/>
            <a:ext cx="6951600" cy="580800"/>
          </a:xfrm>
          <a:prstGeom prst="rect">
            <a:avLst/>
          </a:prstGeom>
          <a:noFill/>
          <a:ln>
            <a:noFill/>
          </a:ln>
        </p:spPr>
        <p:txBody>
          <a:bodyPr anchorCtr="0" anchor="t" bIns="45700" lIns="0" spcFirstLastPara="1" rIns="91425" wrap="square" tIns="0">
            <a:normAutofit/>
          </a:bodyPr>
          <a:lstStyle/>
          <a:p>
            <a:pPr indent="0" lvl="0" marL="0" rtl="0" algn="l">
              <a:lnSpc>
                <a:spcPct val="100000"/>
              </a:lnSpc>
              <a:spcBef>
                <a:spcPts val="0"/>
              </a:spcBef>
              <a:spcAft>
                <a:spcPts val="0"/>
              </a:spcAft>
              <a:buClr>
                <a:srgbClr val="E4160A"/>
              </a:buClr>
              <a:buSzPts val="3200"/>
              <a:buFont typeface="Arial"/>
              <a:buNone/>
            </a:pPr>
            <a:r>
              <a:rPr lang="nl-BE"/>
              <a:t>Wat is duaal leren?</a:t>
            </a:r>
            <a:endParaRPr/>
          </a:p>
        </p:txBody>
      </p:sp>
      <p:sp>
        <p:nvSpPr>
          <p:cNvPr id="65" name="Google Shape;65;g2034c974063_0_3"/>
          <p:cNvSpPr txBox="1"/>
          <p:nvPr/>
        </p:nvSpPr>
        <p:spPr>
          <a:xfrm>
            <a:off x="993422" y="1678897"/>
            <a:ext cx="7500000" cy="4463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nl-BE" sz="1800" u="none" cap="none" strike="noStrike">
                <a:solidFill>
                  <a:schemeClr val="dk1"/>
                </a:solidFill>
                <a:latin typeface="Arial"/>
                <a:ea typeface="Arial"/>
                <a:cs typeface="Arial"/>
                <a:sym typeface="Arial"/>
              </a:rPr>
              <a:t>*Je ontvangt maandelijks een leervergoeding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nl-BE" sz="1800" u="none" cap="none" strike="noStrike">
                <a:solidFill>
                  <a:schemeClr val="dk1"/>
                </a:solidFill>
                <a:latin typeface="Arial"/>
                <a:ea typeface="Arial"/>
                <a:cs typeface="Arial"/>
                <a:sym typeface="Arial"/>
              </a:rPr>
              <a:t>	</a:t>
            </a:r>
            <a:br>
              <a:rPr b="0" i="0" lang="nl-BE" sz="1800" u="none" cap="none" strike="noStrike">
                <a:solidFill>
                  <a:schemeClr val="dk1"/>
                </a:solidFill>
                <a:latin typeface="Arial"/>
                <a:ea typeface="Arial"/>
                <a:cs typeface="Arial"/>
                <a:sym typeface="Arial"/>
              </a:rPr>
            </a:br>
            <a:r>
              <a:rPr b="0" i="0" lang="nl-BE" sz="1800" u="none" cap="none" strike="noStrike">
                <a:solidFill>
                  <a:schemeClr val="dk1"/>
                </a:solidFill>
                <a:latin typeface="Arial"/>
                <a:ea typeface="Arial"/>
                <a:cs typeface="Arial"/>
                <a:sym typeface="Arial"/>
              </a:rPr>
              <a:t>* GEEN afwezigheidsbriefjes van de school </a:t>
            </a:r>
            <a:br>
              <a:rPr b="0" i="0" lang="nl-BE" sz="1800" u="none" cap="none" strike="noStrike">
                <a:solidFill>
                  <a:schemeClr val="dk1"/>
                </a:solidFill>
                <a:latin typeface="Arial"/>
                <a:ea typeface="Arial"/>
                <a:cs typeface="Arial"/>
                <a:sym typeface="Arial"/>
              </a:rPr>
            </a:br>
            <a:r>
              <a:rPr b="0" i="0" lang="nl-BE" sz="1800" u="none" cap="none" strike="noStrike">
                <a:solidFill>
                  <a:schemeClr val="dk1"/>
                </a:solidFill>
                <a:latin typeface="Arial"/>
                <a:ea typeface="Arial"/>
                <a:cs typeface="Arial"/>
                <a:sym typeface="Arial"/>
              </a:rPr>
              <a:t>   ENKEL doktersattest </a:t>
            </a:r>
            <a:r>
              <a:rPr b="0" i="0" lang="nl-BE" sz="1400" u="none" cap="none" strike="noStrike">
                <a:solidFill>
                  <a:schemeClr val="dk1"/>
                </a:solidFill>
                <a:latin typeface="Arial"/>
                <a:ea typeface="Arial"/>
                <a:cs typeface="Arial"/>
                <a:sym typeface="Arial"/>
              </a:rPr>
              <a:t>(ook voor schooldagen)</a:t>
            </a:r>
            <a:br>
              <a:rPr b="0" i="0" lang="nl-BE" sz="1800" u="none" cap="none" strike="noStrike">
                <a:solidFill>
                  <a:schemeClr val="dk1"/>
                </a:solidFill>
                <a:latin typeface="Arial"/>
                <a:ea typeface="Arial"/>
                <a:cs typeface="Arial"/>
                <a:sym typeface="Arial"/>
              </a:rPr>
            </a:br>
            <a:r>
              <a:rPr b="0" i="0" lang="nl-BE" sz="1800" u="none" cap="none" strike="noStrike">
                <a:solidFill>
                  <a:schemeClr val="dk1"/>
                </a:solidFill>
                <a:latin typeface="Arial"/>
                <a:ea typeface="Arial"/>
                <a:cs typeface="Arial"/>
                <a:sym typeface="Arial"/>
              </a:rPr>
              <a:t>                      ↪ 2x </a:t>
            </a:r>
            <a:r>
              <a:rPr b="0" i="0" lang="nl-BE" sz="1400" u="none" cap="none" strike="noStrike">
                <a:solidFill>
                  <a:schemeClr val="dk1"/>
                </a:solidFill>
                <a:latin typeface="Arial"/>
                <a:ea typeface="Arial"/>
                <a:cs typeface="Arial"/>
                <a:sym typeface="Arial"/>
              </a:rPr>
              <a:t>(bedrijf EN school)</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nl-BE" sz="1800" u="none" cap="none" strike="noStrike">
                <a:solidFill>
                  <a:schemeClr val="dk1"/>
                </a:solidFill>
                <a:latin typeface="Arial"/>
                <a:ea typeface="Arial"/>
                <a:cs typeface="Arial"/>
                <a:sym typeface="Arial"/>
              </a:rPr>
              <a:t>*Je gaat een soort contract aan (OAO, Overeenkomst Alternerende Opleiding) met jezelf, de school en het bedrijf = Niet ‘zomaar’ stoppen</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nl-BE" sz="1800" u="none" cap="none" strike="noStrike">
                <a:solidFill>
                  <a:schemeClr val="dk1"/>
                </a:solidFill>
                <a:latin typeface="Arial"/>
                <a:ea typeface="Arial"/>
                <a:cs typeface="Arial"/>
                <a:sym typeface="Arial"/>
              </a:rPr>
              <a:t>* Op school word je begeleid door je trajectbegeleider, in de onderneming door je mentor.</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18"/>
          <p:cNvSpPr txBox="1"/>
          <p:nvPr>
            <p:ph type="title"/>
          </p:nvPr>
        </p:nvSpPr>
        <p:spPr>
          <a:xfrm>
            <a:off x="1619672" y="836711"/>
            <a:ext cx="6951451" cy="842185"/>
          </a:xfrm>
          <a:prstGeom prst="rect">
            <a:avLst/>
          </a:prstGeom>
          <a:noFill/>
          <a:ln>
            <a:noFill/>
          </a:ln>
        </p:spPr>
        <p:txBody>
          <a:bodyPr anchorCtr="0" anchor="t" bIns="45700" lIns="0" spcFirstLastPara="1" rIns="91425" wrap="square" tIns="0">
            <a:normAutofit fontScale="90000"/>
          </a:bodyPr>
          <a:lstStyle/>
          <a:p>
            <a:pPr indent="0" lvl="0" marL="0" rtl="0" algn="l">
              <a:lnSpc>
                <a:spcPct val="100000"/>
              </a:lnSpc>
              <a:spcBef>
                <a:spcPts val="0"/>
              </a:spcBef>
              <a:spcAft>
                <a:spcPts val="0"/>
              </a:spcAft>
              <a:buClr>
                <a:srgbClr val="E4160A"/>
              </a:buClr>
              <a:buSzPct val="100000"/>
              <a:buFont typeface="Arial"/>
              <a:buNone/>
            </a:pPr>
            <a:r>
              <a:rPr lang="nl-BE"/>
              <a:t>Kandidaat?</a:t>
            </a:r>
            <a:br>
              <a:rPr lang="nl-BE"/>
            </a:br>
            <a:r>
              <a:rPr lang="nl-BE"/>
              <a:t>Concrete afspraken</a:t>
            </a:r>
            <a:endParaRPr/>
          </a:p>
        </p:txBody>
      </p:sp>
      <p:sp>
        <p:nvSpPr>
          <p:cNvPr id="268" name="Google Shape;268;p18"/>
          <p:cNvSpPr txBox="1"/>
          <p:nvPr/>
        </p:nvSpPr>
        <p:spPr>
          <a:xfrm>
            <a:off x="887921" y="2030600"/>
            <a:ext cx="4562400" cy="364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nl-BE" sz="1800" u="none" cap="none" strike="noStrike">
                <a:solidFill>
                  <a:schemeClr val="dk1"/>
                </a:solidFill>
                <a:latin typeface="Arial"/>
                <a:ea typeface="Arial"/>
                <a:cs typeface="Arial"/>
                <a:sym typeface="Arial"/>
              </a:rPr>
              <a:t>Brief </a:t>
            </a:r>
            <a:r>
              <a:rPr b="1" i="0" lang="nl-BE" sz="1800" u="sng" cap="none" strike="noStrike">
                <a:solidFill>
                  <a:schemeClr val="dk1"/>
                </a:solidFill>
                <a:latin typeface="Arial"/>
                <a:ea typeface="Arial"/>
                <a:cs typeface="Arial"/>
                <a:sym typeface="Arial"/>
              </a:rPr>
              <a:t>VOOR 15 MAART 23.59u </a:t>
            </a:r>
            <a:r>
              <a:rPr b="0" i="0" lang="nl-BE" sz="1800" u="none" cap="none" strike="noStrike">
                <a:solidFill>
                  <a:schemeClr val="dk1"/>
                </a:solidFill>
                <a:latin typeface="Arial"/>
                <a:ea typeface="Arial"/>
                <a:cs typeface="Arial"/>
                <a:sym typeface="Arial"/>
              </a:rPr>
              <a:t>via google-forms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nl-BE" sz="1800" u="none" cap="none" strike="noStrike">
                <a:solidFill>
                  <a:schemeClr val="dk1"/>
                </a:solidFill>
                <a:latin typeface="Arial"/>
                <a:ea typeface="Arial"/>
                <a:cs typeface="Arial"/>
                <a:sym typeface="Arial"/>
              </a:rPr>
              <a:t>Op 4 maart krijg je een mail met een link</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nl-BE" sz="1800" u="none" cap="none" strike="noStrike">
                <a:solidFill>
                  <a:schemeClr val="dk1"/>
                </a:solidFill>
                <a:latin typeface="Arial"/>
                <a:ea typeface="Arial"/>
                <a:cs typeface="Arial"/>
                <a:sym typeface="Arial"/>
              </a:rPr>
              <a:t>Je stelt jezelf kandidaat voor een duale opleiding en </a:t>
            </a:r>
            <a:r>
              <a:rPr b="0" i="0" lang="nl-BE" sz="1800" u="sng" cap="none" strike="noStrike">
                <a:solidFill>
                  <a:schemeClr val="dk1"/>
                </a:solidFill>
                <a:latin typeface="Arial"/>
                <a:ea typeface="Arial"/>
                <a:cs typeface="Arial"/>
                <a:sym typeface="Arial"/>
              </a:rPr>
              <a:t>motiveert</a:t>
            </a:r>
            <a:r>
              <a:rPr b="0" i="0" lang="nl-BE" sz="1800" u="none" cap="none" strike="noStrike">
                <a:solidFill>
                  <a:schemeClr val="dk1"/>
                </a:solidFill>
                <a:latin typeface="Arial"/>
                <a:ea typeface="Arial"/>
                <a:cs typeface="Arial"/>
                <a:sym typeface="Arial"/>
              </a:rPr>
              <a:t> waarom je hiervoor kiest.</a:t>
            </a:r>
            <a:br>
              <a:rPr b="0" i="0" lang="nl-BE" sz="1800" u="none" cap="none" strike="noStrike">
                <a:solidFill>
                  <a:schemeClr val="dk1"/>
                </a:solidFill>
                <a:latin typeface="Arial"/>
                <a:ea typeface="Arial"/>
                <a:cs typeface="Arial"/>
                <a:sym typeface="Arial"/>
              </a:rPr>
            </a:br>
            <a:r>
              <a:rPr b="0" i="0" lang="nl-BE" sz="1800" u="none" cap="none" strike="noStrike">
                <a:solidFill>
                  <a:schemeClr val="dk1"/>
                </a:solidFill>
                <a:latin typeface="Arial"/>
                <a:ea typeface="Arial"/>
                <a:cs typeface="Arial"/>
                <a:sym typeface="Arial"/>
              </a:rPr>
              <a:t>  </a:t>
            </a:r>
            <a:r>
              <a:rPr b="0" i="0" lang="nl-BE" sz="1400" u="none" cap="none" strike="noStrike">
                <a:solidFill>
                  <a:schemeClr val="dk1"/>
                </a:solidFill>
                <a:latin typeface="Arial"/>
                <a:ea typeface="Arial"/>
                <a:cs typeface="Arial"/>
                <a:sym typeface="Arial"/>
              </a:rPr>
              <a:t>(motivatie en belangrijkste kwaliteiten aanhalen)</a:t>
            </a:r>
            <a:br>
              <a:rPr b="0" i="0" lang="nl-BE" sz="1600" u="none" cap="none" strike="noStrike">
                <a:solidFill>
                  <a:schemeClr val="dk1"/>
                </a:solidFill>
                <a:latin typeface="Arial"/>
                <a:ea typeface="Arial"/>
                <a:cs typeface="Arial"/>
                <a:sym typeface="Arial"/>
              </a:rPr>
            </a:br>
            <a:r>
              <a:rPr b="0" i="0" lang="nl-BE" sz="1500" u="none" cap="none" strike="noStrike">
                <a:solidFill>
                  <a:schemeClr val="dk1"/>
                </a:solidFill>
                <a:latin typeface="Arial"/>
                <a:ea typeface="Arial"/>
                <a:cs typeface="Arial"/>
                <a:sym typeface="Arial"/>
              </a:rPr>
              <a:t>Vraag, indien nodig, hulp aan je leerkracht PAV</a:t>
            </a:r>
            <a:endParaRPr b="0" i="0" sz="11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nl-BE" sz="1800" u="none" cap="none" strike="noStrike">
                <a:solidFill>
                  <a:schemeClr val="dk1"/>
                </a:solidFill>
                <a:latin typeface="Arial"/>
                <a:ea typeface="Arial"/>
                <a:cs typeface="Arial"/>
                <a:sym typeface="Arial"/>
              </a:rPr>
              <a:t>Je geeft duidelijk aan voor welke duale opleiding je kiest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269" name="Google Shape;269;p18"/>
          <p:cNvPicPr preferRelativeResize="0"/>
          <p:nvPr/>
        </p:nvPicPr>
        <p:blipFill rotWithShape="1">
          <a:blip r:embed="rId3">
            <a:alphaModFix/>
          </a:blip>
          <a:srcRect b="0" l="0" r="0" t="0"/>
          <a:stretch/>
        </p:blipFill>
        <p:spPr>
          <a:xfrm>
            <a:off x="6191850" y="45100"/>
            <a:ext cx="2454825" cy="67677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19"/>
          <p:cNvSpPr txBox="1"/>
          <p:nvPr>
            <p:ph idx="1" type="body"/>
          </p:nvPr>
        </p:nvSpPr>
        <p:spPr>
          <a:xfrm>
            <a:off x="1261950" y="1861901"/>
            <a:ext cx="7309200" cy="3943500"/>
          </a:xfrm>
          <a:prstGeom prst="rect">
            <a:avLst/>
          </a:prstGeom>
          <a:noFill/>
          <a:ln>
            <a:noFill/>
          </a:ln>
        </p:spPr>
        <p:txBody>
          <a:bodyPr anchorCtr="0" anchor="t" bIns="45700" lIns="0" spcFirstLastPara="1" rIns="91425" wrap="square" tIns="45700">
            <a:normAutofit/>
          </a:bodyPr>
          <a:lstStyle/>
          <a:p>
            <a:pPr indent="0" lvl="0" marL="0" rtl="0" algn="l">
              <a:lnSpc>
                <a:spcPct val="100000"/>
              </a:lnSpc>
              <a:spcBef>
                <a:spcPts val="0"/>
              </a:spcBef>
              <a:spcAft>
                <a:spcPts val="0"/>
              </a:spcAft>
              <a:buSzPts val="1800"/>
              <a:buNone/>
            </a:pPr>
            <a:r>
              <a:t/>
            </a:r>
            <a:endParaRPr b="0" sz="1800">
              <a:solidFill>
                <a:srgbClr val="000000"/>
              </a:solidFill>
              <a:latin typeface="Arial"/>
              <a:ea typeface="Arial"/>
              <a:cs typeface="Arial"/>
              <a:sym typeface="Arial"/>
            </a:endParaRPr>
          </a:p>
          <a:p>
            <a:pPr indent="-342900" lvl="0" marL="342900" rtl="0" algn="l">
              <a:lnSpc>
                <a:spcPct val="100000"/>
              </a:lnSpc>
              <a:spcBef>
                <a:spcPts val="0"/>
              </a:spcBef>
              <a:spcAft>
                <a:spcPts val="0"/>
              </a:spcAft>
              <a:buClr>
                <a:srgbClr val="000000"/>
              </a:buClr>
              <a:buSzPts val="1800"/>
              <a:buFont typeface="Arial"/>
              <a:buChar char="•"/>
            </a:pPr>
            <a:r>
              <a:rPr b="0" lang="nl-BE" sz="1800">
                <a:solidFill>
                  <a:srgbClr val="000000"/>
                </a:solidFill>
              </a:rPr>
              <a:t>Intakegesprekken week van 16 maart en week van 23 maart</a:t>
            </a:r>
            <a:endParaRPr b="0" sz="1800">
              <a:solidFill>
                <a:srgbClr val="000000"/>
              </a:solidFill>
            </a:endParaRPr>
          </a:p>
          <a:p>
            <a:pPr indent="0" lvl="0" marL="342900" rtl="0" algn="l">
              <a:lnSpc>
                <a:spcPct val="100000"/>
              </a:lnSpc>
              <a:spcBef>
                <a:spcPts val="0"/>
              </a:spcBef>
              <a:spcAft>
                <a:spcPts val="0"/>
              </a:spcAft>
              <a:buSzPts val="1800"/>
              <a:buNone/>
            </a:pPr>
            <a:r>
              <a:t/>
            </a:r>
            <a:endParaRPr b="0" sz="1800">
              <a:solidFill>
                <a:srgbClr val="000000"/>
              </a:solidFill>
            </a:endParaRPr>
          </a:p>
          <a:p>
            <a:pPr indent="-285750" lvl="0" marL="285750" rtl="0" algn="l">
              <a:lnSpc>
                <a:spcPct val="100000"/>
              </a:lnSpc>
              <a:spcBef>
                <a:spcPts val="0"/>
              </a:spcBef>
              <a:spcAft>
                <a:spcPts val="0"/>
              </a:spcAft>
              <a:buClr>
                <a:srgbClr val="000000"/>
              </a:buClr>
              <a:buSzPts val="1800"/>
              <a:buFont typeface="Arial"/>
              <a:buChar char="•"/>
            </a:pPr>
            <a:r>
              <a:rPr b="0" lang="nl-BE" sz="1800">
                <a:solidFill>
                  <a:srgbClr val="000000"/>
                </a:solidFill>
              </a:rPr>
              <a:t>Advies</a:t>
            </a:r>
            <a:r>
              <a:rPr b="0" lang="nl-BE" sz="1800">
                <a:solidFill>
                  <a:srgbClr val="000000"/>
                </a:solidFill>
                <a:latin typeface="Arial"/>
                <a:ea typeface="Arial"/>
                <a:cs typeface="Arial"/>
                <a:sym typeface="Arial"/>
              </a:rPr>
              <a:t> door klassenraad i.v.m. arbeidsrijpheid en arbeidsbereidheid.</a:t>
            </a:r>
            <a:br>
              <a:rPr b="0" lang="nl-BE" sz="1800">
                <a:solidFill>
                  <a:srgbClr val="000000"/>
                </a:solidFill>
                <a:latin typeface="Arial"/>
                <a:ea typeface="Arial"/>
                <a:cs typeface="Arial"/>
                <a:sym typeface="Arial"/>
              </a:rPr>
            </a:br>
            <a:r>
              <a:rPr b="0" lang="nl-BE" sz="1800">
                <a:solidFill>
                  <a:srgbClr val="000000"/>
                </a:solidFill>
                <a:latin typeface="Arial"/>
                <a:ea typeface="Arial"/>
                <a:cs typeface="Arial"/>
                <a:sym typeface="Arial"/>
              </a:rPr>
              <a:t>     </a:t>
            </a:r>
            <a:r>
              <a:rPr b="0" i="1" lang="nl-BE" sz="1700">
                <a:solidFill>
                  <a:srgbClr val="000000"/>
                </a:solidFill>
              </a:rPr>
              <a:t>ALLE leerkrachten hebben hier inspraak over</a:t>
            </a:r>
            <a:br>
              <a:rPr b="0" i="1" lang="nl-BE" sz="1700">
                <a:solidFill>
                  <a:srgbClr val="000000"/>
                </a:solidFill>
              </a:rPr>
            </a:br>
            <a:r>
              <a:rPr b="0" i="1" lang="nl-BE" sz="1700">
                <a:solidFill>
                  <a:srgbClr val="000000"/>
                </a:solidFill>
              </a:rPr>
              <a:t>  </a:t>
            </a:r>
            <a:endParaRPr b="0" sz="1800">
              <a:solidFill>
                <a:srgbClr val="000000"/>
              </a:solidFill>
              <a:latin typeface="Arial"/>
              <a:ea typeface="Arial"/>
              <a:cs typeface="Arial"/>
              <a:sym typeface="Arial"/>
            </a:endParaRPr>
          </a:p>
          <a:p>
            <a:pPr indent="-285750" lvl="0" marL="285750" rtl="0" algn="l">
              <a:lnSpc>
                <a:spcPct val="100000"/>
              </a:lnSpc>
              <a:spcBef>
                <a:spcPts val="0"/>
              </a:spcBef>
              <a:spcAft>
                <a:spcPts val="0"/>
              </a:spcAft>
              <a:buClr>
                <a:srgbClr val="000000"/>
              </a:buClr>
              <a:buSzPts val="1800"/>
              <a:buFont typeface="Arial"/>
              <a:buChar char="•"/>
            </a:pPr>
            <a:r>
              <a:rPr b="0" lang="nl-BE" sz="1800">
                <a:solidFill>
                  <a:srgbClr val="000000"/>
                </a:solidFill>
                <a:latin typeface="Arial"/>
                <a:ea typeface="Arial"/>
                <a:cs typeface="Arial"/>
                <a:sym typeface="Arial"/>
              </a:rPr>
              <a:t>Leerling brengt </a:t>
            </a:r>
            <a:r>
              <a:rPr lang="nl-BE" sz="1800">
                <a:solidFill>
                  <a:srgbClr val="000000"/>
                </a:solidFill>
                <a:latin typeface="Arial"/>
                <a:ea typeface="Arial"/>
                <a:cs typeface="Arial"/>
                <a:sym typeface="Arial"/>
              </a:rPr>
              <a:t>zelf</a:t>
            </a:r>
            <a:r>
              <a:rPr b="0" lang="nl-BE" sz="1800">
                <a:solidFill>
                  <a:srgbClr val="000000"/>
                </a:solidFill>
              </a:rPr>
              <a:t> </a:t>
            </a:r>
            <a:r>
              <a:rPr b="0" lang="nl-BE" sz="1800">
                <a:solidFill>
                  <a:srgbClr val="000000"/>
                </a:solidFill>
                <a:latin typeface="Arial"/>
                <a:ea typeface="Arial"/>
                <a:cs typeface="Arial"/>
                <a:sym typeface="Arial"/>
              </a:rPr>
              <a:t>één of meerdere mogelijke bedrijven aan waar hij/zij de duale opleiding zou willen volgen en motiveert waarom dit bedrijf.</a:t>
            </a:r>
            <a:endParaRPr b="0" sz="1800">
              <a:solidFill>
                <a:srgbClr val="000000"/>
              </a:solidFill>
              <a:latin typeface="Arial"/>
              <a:ea typeface="Arial"/>
              <a:cs typeface="Arial"/>
              <a:sym typeface="Arial"/>
            </a:endParaRPr>
          </a:p>
          <a:p>
            <a:pPr indent="0" lvl="0" marL="342900" rtl="0" algn="l">
              <a:lnSpc>
                <a:spcPct val="100000"/>
              </a:lnSpc>
              <a:spcBef>
                <a:spcPts val="0"/>
              </a:spcBef>
              <a:spcAft>
                <a:spcPts val="0"/>
              </a:spcAft>
              <a:buSzPts val="1800"/>
              <a:buNone/>
            </a:pPr>
            <a:r>
              <a:t/>
            </a:r>
            <a:endParaRPr b="0" sz="1800">
              <a:solidFill>
                <a:srgbClr val="000000"/>
              </a:solidFill>
            </a:endParaRPr>
          </a:p>
          <a:p>
            <a:pPr indent="-342900" lvl="0" marL="342900" rtl="0" algn="l">
              <a:lnSpc>
                <a:spcPct val="100000"/>
              </a:lnSpc>
              <a:spcBef>
                <a:spcPts val="0"/>
              </a:spcBef>
              <a:spcAft>
                <a:spcPts val="0"/>
              </a:spcAft>
              <a:buClr>
                <a:srgbClr val="000000"/>
              </a:buClr>
              <a:buSzPts val="1800"/>
              <a:buChar char="•"/>
            </a:pPr>
            <a:r>
              <a:rPr b="0" lang="nl-BE" sz="1800">
                <a:solidFill>
                  <a:schemeClr val="dk1"/>
                </a:solidFill>
              </a:rPr>
              <a:t>Eventuele snuffelstage op een mogelijke werkplek duaal </a:t>
            </a:r>
            <a:r>
              <a:rPr b="0" lang="nl-BE" sz="1300">
                <a:solidFill>
                  <a:schemeClr val="dk1"/>
                </a:solidFill>
              </a:rPr>
              <a:t>(28-29-30 april)</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8" name="Shape 278"/>
        <p:cNvGrpSpPr/>
        <p:nvPr/>
      </p:nvGrpSpPr>
      <p:grpSpPr>
        <a:xfrm>
          <a:off x="0" y="0"/>
          <a:ext cx="0" cy="0"/>
          <a:chOff x="0" y="0"/>
          <a:chExt cx="0" cy="0"/>
        </a:xfrm>
      </p:grpSpPr>
      <p:sp>
        <p:nvSpPr>
          <p:cNvPr id="279" name="Google Shape;279;p20"/>
          <p:cNvSpPr txBox="1"/>
          <p:nvPr>
            <p:ph type="ctrTitle"/>
          </p:nvPr>
        </p:nvSpPr>
        <p:spPr>
          <a:xfrm>
            <a:off x="4831465" y="746726"/>
            <a:ext cx="3225900" cy="760200"/>
          </a:xfrm>
          <a:prstGeom prst="rect">
            <a:avLst/>
          </a:prstGeom>
          <a:noFill/>
          <a:ln>
            <a:noFill/>
          </a:ln>
        </p:spPr>
        <p:txBody>
          <a:bodyPr anchorCtr="0" anchor="t" bIns="45700" lIns="0" spcFirstLastPara="1" rIns="91425" wrap="square" tIns="0">
            <a:normAutofit fontScale="90000"/>
          </a:bodyPr>
          <a:lstStyle/>
          <a:p>
            <a:pPr indent="0" lvl="0" marL="0" rtl="0" algn="l">
              <a:lnSpc>
                <a:spcPct val="100000"/>
              </a:lnSpc>
              <a:spcBef>
                <a:spcPts val="0"/>
              </a:spcBef>
              <a:spcAft>
                <a:spcPts val="0"/>
              </a:spcAft>
              <a:buClr>
                <a:schemeClr val="lt1"/>
              </a:buClr>
              <a:buSzPct val="100000"/>
              <a:buFont typeface="Arial"/>
              <a:buNone/>
            </a:pPr>
            <a:r>
              <a:rPr lang="nl-BE"/>
              <a:t>Info</a:t>
            </a:r>
            <a:endParaRPr/>
          </a:p>
        </p:txBody>
      </p:sp>
      <p:sp>
        <p:nvSpPr>
          <p:cNvPr id="280" name="Google Shape;280;p20"/>
          <p:cNvSpPr txBox="1"/>
          <p:nvPr>
            <p:ph idx="1" type="subTitle"/>
          </p:nvPr>
        </p:nvSpPr>
        <p:spPr>
          <a:xfrm>
            <a:off x="4924540" y="2826405"/>
            <a:ext cx="3226038" cy="1752600"/>
          </a:xfrm>
          <a:prstGeom prst="rect">
            <a:avLst/>
          </a:prstGeom>
          <a:noFill/>
          <a:ln>
            <a:noFill/>
          </a:ln>
        </p:spPr>
        <p:txBody>
          <a:bodyPr anchorCtr="0" anchor="t" bIns="45700" lIns="0" spcFirstLastPara="1" rIns="91425" wrap="square" tIns="45700">
            <a:noAutofit/>
          </a:bodyPr>
          <a:lstStyle/>
          <a:p>
            <a:pPr indent="0" lvl="0" marL="0" rtl="0" algn="l">
              <a:lnSpc>
                <a:spcPct val="100000"/>
              </a:lnSpc>
              <a:spcBef>
                <a:spcPts val="0"/>
              </a:spcBef>
              <a:spcAft>
                <a:spcPts val="0"/>
              </a:spcAft>
              <a:buClr>
                <a:schemeClr val="lt1"/>
              </a:buClr>
              <a:buSzPts val="1800"/>
              <a:buFont typeface="Noto Sans Symbols"/>
              <a:buNone/>
            </a:pPr>
            <a:br>
              <a:rPr lang="nl-BE"/>
            </a:br>
            <a:r>
              <a:rPr lang="nl-BE"/>
              <a:t>Sannen N.</a:t>
            </a:r>
            <a:br>
              <a:rPr lang="nl-BE"/>
            </a:br>
            <a:r>
              <a:rPr lang="nl-BE"/>
              <a:t>De Greef L.</a:t>
            </a:r>
            <a:endParaRPr/>
          </a:p>
          <a:p>
            <a:pPr indent="0" lvl="0" marL="0" rtl="0" algn="l">
              <a:lnSpc>
                <a:spcPct val="100000"/>
              </a:lnSpc>
              <a:spcBef>
                <a:spcPts val="360"/>
              </a:spcBef>
              <a:spcAft>
                <a:spcPts val="0"/>
              </a:spcAft>
              <a:buClr>
                <a:schemeClr val="lt1"/>
              </a:buClr>
              <a:buSzPts val="1800"/>
              <a:buFont typeface="Noto Sans Symbols"/>
              <a:buNone/>
            </a:pPr>
            <a:r>
              <a:t/>
            </a:r>
            <a:endParaRPr/>
          </a:p>
          <a:p>
            <a:pPr indent="0" lvl="0" marL="0" rtl="0" algn="l">
              <a:lnSpc>
                <a:spcPct val="100000"/>
              </a:lnSpc>
              <a:spcBef>
                <a:spcPts val="360"/>
              </a:spcBef>
              <a:spcAft>
                <a:spcPts val="0"/>
              </a:spcAft>
              <a:buClr>
                <a:schemeClr val="lt1"/>
              </a:buClr>
              <a:buSzPts val="1800"/>
              <a:buFont typeface="Noto Sans Symbols"/>
              <a:buNone/>
            </a:pPr>
            <a:r>
              <a:rPr lang="nl-BE"/>
              <a:t>Ondersteuningteam duaal</a:t>
            </a:r>
            <a:endParaRPr/>
          </a:p>
          <a:p>
            <a:pPr indent="0" lvl="0" marL="0" rtl="0" algn="l">
              <a:lnSpc>
                <a:spcPct val="100000"/>
              </a:lnSpc>
              <a:spcBef>
                <a:spcPts val="360"/>
              </a:spcBef>
              <a:spcAft>
                <a:spcPts val="0"/>
              </a:spcAft>
              <a:buClr>
                <a:schemeClr val="lt1"/>
              </a:buClr>
              <a:buSzPts val="1800"/>
              <a:buFont typeface="Noto Sans Symbols"/>
              <a:buNone/>
            </a:pPr>
            <a:r>
              <a:t/>
            </a:r>
            <a:endParaRPr/>
          </a:p>
          <a:p>
            <a:pPr indent="0" lvl="0" marL="0" rtl="0" algn="l">
              <a:lnSpc>
                <a:spcPct val="100000"/>
              </a:lnSpc>
              <a:spcBef>
                <a:spcPts val="360"/>
              </a:spcBef>
              <a:spcAft>
                <a:spcPts val="0"/>
              </a:spcAft>
              <a:buClr>
                <a:schemeClr val="lt1"/>
              </a:buClr>
              <a:buSzPts val="1800"/>
              <a:buFont typeface="Noto Sans Symbols"/>
              <a:buNone/>
            </a:pPr>
            <a:r>
              <a:t/>
            </a:r>
            <a:endParaRPr/>
          </a:p>
        </p:txBody>
      </p:sp>
      <p:sp>
        <p:nvSpPr>
          <p:cNvPr id="281" name="Google Shape;281;p20"/>
          <p:cNvSpPr txBox="1"/>
          <p:nvPr/>
        </p:nvSpPr>
        <p:spPr>
          <a:xfrm>
            <a:off x="4924550" y="1913600"/>
            <a:ext cx="31746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nl-BE" sz="1600" u="sng" cap="none" strike="noStrike">
                <a:solidFill>
                  <a:schemeClr val="hlink"/>
                </a:solidFill>
                <a:latin typeface="Arial"/>
                <a:ea typeface="Arial"/>
                <a:cs typeface="Arial"/>
                <a:sym typeface="Arial"/>
                <a:hlinkClick r:id="rId3"/>
              </a:rPr>
              <a:t>www.duaalleren.vlaanderen</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3"/>
          <p:cNvSpPr/>
          <p:nvPr/>
        </p:nvSpPr>
        <p:spPr>
          <a:xfrm>
            <a:off x="1090246" y="6024882"/>
            <a:ext cx="5961185"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nl-BE" sz="1000" u="none" cap="none" strike="noStrike">
                <a:solidFill>
                  <a:schemeClr val="dk1"/>
                </a:solidFill>
                <a:latin typeface="Arial"/>
                <a:ea typeface="Arial"/>
                <a:cs typeface="Arial"/>
                <a:sym typeface="Arial"/>
              </a:rPr>
              <a:t>https://www.youtube.com/watch?v=gULWKS3F-4s</a:t>
            </a:r>
            <a:endParaRPr b="0" i="0" sz="1400" u="none" cap="none" strike="noStrike">
              <a:solidFill>
                <a:srgbClr val="000000"/>
              </a:solidFill>
              <a:latin typeface="Arial"/>
              <a:ea typeface="Arial"/>
              <a:cs typeface="Arial"/>
              <a:sym typeface="Arial"/>
            </a:endParaRPr>
          </a:p>
        </p:txBody>
      </p:sp>
      <p:pic>
        <p:nvPicPr>
          <p:cNvPr descr="Lange versie" id="71" name="Google Shape;71;p3" title="Tuinaanleg en -onderhoud in duaal leren">
            <a:hlinkClick r:id="rId3"/>
          </p:cNvPr>
          <p:cNvPicPr preferRelativeResize="0"/>
          <p:nvPr/>
        </p:nvPicPr>
        <p:blipFill rotWithShape="1">
          <a:blip r:embed="rId4">
            <a:alphaModFix/>
          </a:blip>
          <a:srcRect b="0" l="0" r="0" t="0"/>
          <a:stretch/>
        </p:blipFill>
        <p:spPr>
          <a:xfrm>
            <a:off x="745575" y="285225"/>
            <a:ext cx="7652858" cy="5739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
                                        </p:tgtEl>
                                        <p:attrNameLst>
                                          <p:attrName>style.visibility</p:attrName>
                                        </p:attrNameLst>
                                      </p:cBhvr>
                                      <p:to>
                                        <p:strVal val="visible"/>
                                      </p:to>
                                    </p:set>
                                    <p:animEffect filter="fade" transition="in">
                                      <p:cBhvr>
                                        <p:cTn dur="1000"/>
                                        <p:tgtEl>
                                          <p:spTgt spid="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pic>
        <p:nvPicPr>
          <p:cNvPr descr="2 dagen leren op school en 3 dagen leren op het bedrijf: win-win voor de leerling/arbeider en het bouwbedrijf! &#10;In samenwerking wordt je als jongere klaargestoomd om aan de slag te gaan in de bouw en kan je relatief zeker zijn dat je nadien een contract zal krijgen. Als bouwbedrijf kan je een jongere vormen en alvast laten kennis maken met de realiteit in de bouw in het algemeen en in jouw bouwbedrijf specifiek. #duaalleren #debouwkijktverder&#10;Meer info: https://www.debouwkijktverder.be/duaal-leren-in-de-bouw-met-je-hoofd-en-handen-aan-de-slag/" id="76" name="Google Shape;76;g2b8160ef93e_0_55" title="DUAAL LEREN: een ideale manier om te starten in de bouw!">
            <a:hlinkClick r:id="rId3"/>
          </p:cNvPr>
          <p:cNvPicPr preferRelativeResize="0"/>
          <p:nvPr/>
        </p:nvPicPr>
        <p:blipFill rotWithShape="1">
          <a:blip r:embed="rId4">
            <a:alphaModFix/>
          </a:blip>
          <a:srcRect b="0" l="0" r="0" t="0"/>
          <a:stretch/>
        </p:blipFill>
        <p:spPr>
          <a:xfrm>
            <a:off x="764849" y="217613"/>
            <a:ext cx="7778575" cy="583393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
                                        </p:tgtEl>
                                        <p:attrNameLst>
                                          <p:attrName>style.visibility</p:attrName>
                                        </p:attrNameLst>
                                      </p:cBhvr>
                                      <p:to>
                                        <p:strVal val="visible"/>
                                      </p:to>
                                    </p:set>
                                    <p:animEffect filter="fade" transition="in">
                                      <p:cBhvr>
                                        <p:cTn dur="1000"/>
                                        <p:tgtEl>
                                          <p:spTgt spid="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4"/>
          <p:cNvSpPr txBox="1"/>
          <p:nvPr>
            <p:ph type="title"/>
          </p:nvPr>
        </p:nvSpPr>
        <p:spPr>
          <a:xfrm>
            <a:off x="1619672" y="836712"/>
            <a:ext cx="6951451" cy="580926"/>
          </a:xfrm>
          <a:prstGeom prst="rect">
            <a:avLst/>
          </a:prstGeom>
          <a:noFill/>
          <a:ln>
            <a:noFill/>
          </a:ln>
        </p:spPr>
        <p:txBody>
          <a:bodyPr anchorCtr="0" anchor="t" bIns="45700" lIns="0" spcFirstLastPara="1" rIns="91425" wrap="square" tIns="0">
            <a:normAutofit fontScale="90000"/>
          </a:bodyPr>
          <a:lstStyle/>
          <a:p>
            <a:pPr indent="0" lvl="0" marL="0" rtl="0" algn="l">
              <a:lnSpc>
                <a:spcPct val="100000"/>
              </a:lnSpc>
              <a:spcBef>
                <a:spcPts val="0"/>
              </a:spcBef>
              <a:spcAft>
                <a:spcPts val="0"/>
              </a:spcAft>
              <a:buClr>
                <a:srgbClr val="E4160A"/>
              </a:buClr>
              <a:buSzPct val="100000"/>
              <a:buFont typeface="Arial"/>
              <a:buNone/>
            </a:pPr>
            <a:r>
              <a:rPr lang="nl-BE"/>
              <a:t>Voorwaarden om te starten in duaal leren</a:t>
            </a:r>
            <a:br>
              <a:rPr lang="nl-BE"/>
            </a:br>
            <a:endParaRPr/>
          </a:p>
        </p:txBody>
      </p:sp>
      <p:sp>
        <p:nvSpPr>
          <p:cNvPr id="82" name="Google Shape;82;p4"/>
          <p:cNvSpPr txBox="1"/>
          <p:nvPr/>
        </p:nvSpPr>
        <p:spPr>
          <a:xfrm>
            <a:off x="869950" y="1907825"/>
            <a:ext cx="7517700" cy="3078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Arial"/>
              <a:buAutoNum type="arabicParenR"/>
            </a:pPr>
            <a:r>
              <a:rPr b="0" i="0" lang="nl-BE" sz="1800" u="none" cap="none" strike="noStrike">
                <a:solidFill>
                  <a:schemeClr val="dk1"/>
                </a:solidFill>
                <a:latin typeface="Arial"/>
                <a:ea typeface="Arial"/>
                <a:cs typeface="Arial"/>
                <a:sym typeface="Arial"/>
              </a:rPr>
              <a:t>Leerling stelt zich kandidaat voor een duale opleiding via een brief op Google-forms. VOOR 15 maart 23.59u (Link </a:t>
            </a:r>
            <a:r>
              <a:rPr lang="nl-BE" sz="1800">
                <a:solidFill>
                  <a:schemeClr val="dk1"/>
                </a:solidFill>
              </a:rPr>
              <a:t>wordt</a:t>
            </a:r>
            <a:r>
              <a:rPr lang="nl-BE" sz="1800">
                <a:solidFill>
                  <a:schemeClr val="dk1"/>
                </a:solidFill>
              </a:rPr>
              <a:t> verstuurd)</a:t>
            </a:r>
            <a:endParaRPr b="0" i="0" sz="18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Arial"/>
              <a:buAutoNum type="arabicParenR"/>
            </a:pPr>
            <a:r>
              <a:rPr b="0" i="0" lang="nl-BE" sz="1800" u="none" cap="none" strike="noStrike">
                <a:solidFill>
                  <a:schemeClr val="dk1"/>
                </a:solidFill>
                <a:latin typeface="Arial"/>
                <a:ea typeface="Arial"/>
                <a:cs typeface="Arial"/>
                <a:sym typeface="Arial"/>
              </a:rPr>
              <a:t>Leerling vult een vragenlijst in.</a:t>
            </a:r>
            <a:endParaRPr b="0" i="0" sz="18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Arial"/>
              <a:buAutoNum type="arabicParenR"/>
            </a:pPr>
            <a:r>
              <a:rPr b="0" i="0" lang="nl-BE" sz="1800" u="none" cap="none" strike="noStrike">
                <a:solidFill>
                  <a:schemeClr val="dk1"/>
                </a:solidFill>
                <a:latin typeface="Arial"/>
                <a:ea typeface="Arial"/>
                <a:cs typeface="Arial"/>
                <a:sym typeface="Arial"/>
              </a:rPr>
              <a:t>Advies van klassenraad i.v.m. arbeidsrijpheid en arbeidsbereidheid</a:t>
            </a:r>
            <a:endParaRPr b="0" i="0" sz="18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Arial"/>
              <a:buAutoNum type="arabicParenR"/>
            </a:pPr>
            <a:r>
              <a:rPr b="0" i="0" lang="nl-BE" sz="1800" u="none" cap="none" strike="noStrike">
                <a:solidFill>
                  <a:schemeClr val="dk1"/>
                </a:solidFill>
                <a:latin typeface="Arial"/>
                <a:ea typeface="Arial"/>
                <a:cs typeface="Arial"/>
                <a:sym typeface="Arial"/>
              </a:rPr>
              <a:t>Intakegesprek </a:t>
            </a:r>
            <a:endParaRPr b="0" i="0" sz="18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Arial"/>
              <a:buAutoNum type="arabicParenR"/>
            </a:pPr>
            <a:r>
              <a:rPr b="0" i="0" lang="nl-BE" sz="1800" u="none" cap="none" strike="noStrike">
                <a:solidFill>
                  <a:schemeClr val="dk1"/>
                </a:solidFill>
                <a:latin typeface="Arial"/>
                <a:ea typeface="Arial"/>
                <a:cs typeface="Arial"/>
                <a:sym typeface="Arial"/>
              </a:rPr>
              <a:t>Eventuele snuffelstage op een mogelijke werkplek duaal</a:t>
            </a:r>
            <a:endParaRPr b="0" i="0" sz="18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Arial"/>
              <a:buAutoNum type="arabicParenR"/>
            </a:pPr>
            <a:r>
              <a:rPr b="0" i="0" lang="nl-BE" sz="1800" u="none" cap="none" strike="noStrike">
                <a:solidFill>
                  <a:schemeClr val="dk1"/>
                </a:solidFill>
                <a:latin typeface="Arial"/>
                <a:ea typeface="Arial"/>
                <a:cs typeface="Arial"/>
                <a:sym typeface="Arial"/>
              </a:rPr>
              <a:t>Opstartgesprek op het bedrijf (mentor-trajectbegeleider-leerling)</a:t>
            </a:r>
            <a:endParaRPr b="0" i="0" sz="18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Arial"/>
              <a:buAutoNum type="arabicParenR"/>
            </a:pPr>
            <a:r>
              <a:rPr b="0" i="0" lang="nl-BE" sz="1800" u="none" cap="none" strike="noStrike">
                <a:solidFill>
                  <a:schemeClr val="dk1"/>
                </a:solidFill>
                <a:latin typeface="Arial"/>
                <a:ea typeface="Arial"/>
                <a:cs typeface="Arial"/>
                <a:sym typeface="Arial"/>
              </a:rPr>
              <a:t>Overeenkomst afsluiten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g2b6eb078479_0_44"/>
          <p:cNvSpPr txBox="1"/>
          <p:nvPr>
            <p:ph type="title"/>
          </p:nvPr>
        </p:nvSpPr>
        <p:spPr>
          <a:xfrm>
            <a:off x="1619672" y="836712"/>
            <a:ext cx="6951600" cy="580800"/>
          </a:xfrm>
          <a:prstGeom prst="rect">
            <a:avLst/>
          </a:prstGeom>
          <a:noFill/>
          <a:ln>
            <a:noFill/>
          </a:ln>
        </p:spPr>
        <p:txBody>
          <a:bodyPr anchorCtr="0" anchor="t" bIns="45700" lIns="0" spcFirstLastPara="1" rIns="91425" wrap="square" tIns="0">
            <a:normAutofit fontScale="90000"/>
          </a:bodyPr>
          <a:lstStyle/>
          <a:p>
            <a:pPr indent="0" lvl="0" marL="0" rtl="0" algn="ctr">
              <a:lnSpc>
                <a:spcPct val="100000"/>
              </a:lnSpc>
              <a:spcBef>
                <a:spcPts val="0"/>
              </a:spcBef>
              <a:spcAft>
                <a:spcPts val="0"/>
              </a:spcAft>
              <a:buClr>
                <a:srgbClr val="E4160A"/>
              </a:buClr>
              <a:buSzPct val="100000"/>
              <a:buFont typeface="Arial"/>
              <a:buNone/>
            </a:pPr>
            <a:r>
              <a:rPr lang="nl-BE"/>
              <a:t>Voorwaarden voor de leerling om te starten in duaal leren</a:t>
            </a:r>
            <a:br>
              <a:rPr lang="nl-BE"/>
            </a:br>
            <a:endParaRPr/>
          </a:p>
        </p:txBody>
      </p:sp>
      <p:sp>
        <p:nvSpPr>
          <p:cNvPr id="88" name="Google Shape;88;g2b6eb078479_0_44"/>
          <p:cNvSpPr txBox="1"/>
          <p:nvPr/>
        </p:nvSpPr>
        <p:spPr>
          <a:xfrm>
            <a:off x="1174044" y="1907821"/>
            <a:ext cx="7213500" cy="6064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lang="nl-BE" sz="1800">
                <a:solidFill>
                  <a:schemeClr val="dk1"/>
                </a:solidFill>
              </a:rPr>
              <a:t>Arbeidsrijpheid en arbeidsbereidheid</a:t>
            </a:r>
            <a:endParaRPr b="1" sz="1800">
              <a:solidFill>
                <a:schemeClr val="dk1"/>
              </a:solidFill>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dk1"/>
              </a:solidFill>
            </a:endParaRPr>
          </a:p>
          <a:p>
            <a:pPr indent="0" lvl="0" marL="0" rtl="0" algn="l">
              <a:spcBef>
                <a:spcPts val="0"/>
              </a:spcBef>
              <a:spcAft>
                <a:spcPts val="0"/>
              </a:spcAft>
              <a:buClr>
                <a:schemeClr val="dk1"/>
              </a:buClr>
              <a:buSzPts val="1800"/>
              <a:buFont typeface="Arial"/>
              <a:buNone/>
            </a:pPr>
            <a:r>
              <a:rPr lang="nl-BE" sz="1800" u="sng">
                <a:solidFill>
                  <a:schemeClr val="dk1"/>
                </a:solidFill>
              </a:rPr>
              <a:t>Arbeidsrijpheid:</a:t>
            </a:r>
            <a:r>
              <a:rPr lang="nl-BE" sz="1800">
                <a:solidFill>
                  <a:schemeClr val="dk1"/>
                </a:solidFill>
              </a:rPr>
              <a:t> 	</a:t>
            </a:r>
            <a:endParaRPr sz="1800">
              <a:solidFill>
                <a:schemeClr val="dk1"/>
              </a:solidFill>
            </a:endParaRPr>
          </a:p>
          <a:p>
            <a:pPr indent="0" lvl="0" marL="457200" rtl="0" algn="l">
              <a:spcBef>
                <a:spcPts val="0"/>
              </a:spcBef>
              <a:spcAft>
                <a:spcPts val="0"/>
              </a:spcAft>
              <a:buClr>
                <a:schemeClr val="dk1"/>
              </a:buClr>
              <a:buSzPts val="1800"/>
              <a:buFont typeface="Arial"/>
              <a:buNone/>
            </a:pPr>
            <a:r>
              <a:rPr lang="nl-BE" sz="1500">
                <a:solidFill>
                  <a:schemeClr val="dk1"/>
                </a:solidFill>
              </a:rPr>
              <a:t>- De mate waarin leerling klaar is om deel te nemen aan de arbeidsmarkt en succesvol te functioneren op een werkplek</a:t>
            </a:r>
            <a:br>
              <a:rPr lang="nl-BE" sz="1900">
                <a:solidFill>
                  <a:schemeClr val="dk1"/>
                </a:solidFill>
              </a:rPr>
            </a:br>
            <a:r>
              <a:rPr lang="nl-BE" sz="1900">
                <a:solidFill>
                  <a:schemeClr val="dk1"/>
                </a:solidFill>
              </a:rPr>
              <a:t> </a:t>
            </a:r>
            <a:r>
              <a:rPr lang="nl-BE">
                <a:solidFill>
                  <a:schemeClr val="dk1"/>
                </a:solidFill>
              </a:rPr>
              <a:t>-</a:t>
            </a:r>
            <a:r>
              <a:rPr lang="nl-BE" sz="1900">
                <a:solidFill>
                  <a:schemeClr val="dk1"/>
                </a:solidFill>
              </a:rPr>
              <a:t> </a:t>
            </a:r>
            <a:r>
              <a:rPr lang="nl-BE" sz="1500">
                <a:solidFill>
                  <a:schemeClr val="dk1"/>
                </a:solidFill>
              </a:rPr>
              <a:t>Vaardigheden, kennis en persoonlijke eigenschappen die  een persoon nodig heeft om te kunnen werken.</a:t>
            </a:r>
            <a:endParaRPr sz="1500">
              <a:solidFill>
                <a:schemeClr val="dk1"/>
              </a:solidFill>
            </a:endParaRPr>
          </a:p>
          <a:p>
            <a:pPr indent="0" lvl="0" marL="457200" rtl="0" algn="l">
              <a:spcBef>
                <a:spcPts val="0"/>
              </a:spcBef>
              <a:spcAft>
                <a:spcPts val="0"/>
              </a:spcAft>
              <a:buClr>
                <a:schemeClr val="dk1"/>
              </a:buClr>
              <a:buSzPts val="1800"/>
              <a:buFont typeface="Arial"/>
              <a:buNone/>
            </a:pPr>
            <a:r>
              <a:t/>
            </a:r>
            <a:endParaRPr sz="1500">
              <a:solidFill>
                <a:schemeClr val="dk1"/>
              </a:solidFill>
            </a:endParaRPr>
          </a:p>
          <a:p>
            <a:pPr indent="0" lvl="0" marL="0" rtl="0" algn="l">
              <a:spcBef>
                <a:spcPts val="0"/>
              </a:spcBef>
              <a:spcAft>
                <a:spcPts val="0"/>
              </a:spcAft>
              <a:buClr>
                <a:schemeClr val="dk1"/>
              </a:buClr>
              <a:buSzPts val="1800"/>
              <a:buFont typeface="Arial"/>
              <a:buNone/>
            </a:pPr>
            <a:r>
              <a:rPr lang="nl-BE" sz="1900">
                <a:solidFill>
                  <a:schemeClr val="dk1"/>
                </a:solidFill>
              </a:rPr>
              <a:t>	</a:t>
            </a:r>
            <a:r>
              <a:rPr lang="nl-BE" sz="1600">
                <a:solidFill>
                  <a:schemeClr val="dk1"/>
                </a:solidFill>
              </a:rPr>
              <a:t>- leerling toont respect voor </a:t>
            </a:r>
            <a:r>
              <a:rPr lang="nl-BE" sz="1500">
                <a:solidFill>
                  <a:schemeClr val="dk1"/>
                </a:solidFill>
              </a:rPr>
              <a:t>materiaal</a:t>
            </a:r>
            <a:br>
              <a:rPr lang="nl-BE" sz="1500">
                <a:solidFill>
                  <a:schemeClr val="dk1"/>
                </a:solidFill>
              </a:rPr>
            </a:br>
            <a:r>
              <a:rPr lang="nl-BE" sz="1500">
                <a:solidFill>
                  <a:schemeClr val="dk1"/>
                </a:solidFill>
              </a:rPr>
              <a:t> 	- leerling leeft afspraken na</a:t>
            </a:r>
            <a:br>
              <a:rPr lang="nl-BE" sz="1500">
                <a:solidFill>
                  <a:schemeClr val="dk1"/>
                </a:solidFill>
              </a:rPr>
            </a:br>
            <a:r>
              <a:rPr lang="nl-BE" sz="1500">
                <a:solidFill>
                  <a:schemeClr val="dk1"/>
                </a:solidFill>
              </a:rPr>
              <a:t> 	- leerling toont respect voor anderen</a:t>
            </a:r>
            <a:br>
              <a:rPr lang="nl-BE" sz="1500">
                <a:solidFill>
                  <a:schemeClr val="dk1"/>
                </a:solidFill>
              </a:rPr>
            </a:br>
            <a:r>
              <a:rPr lang="nl-BE" sz="1500">
                <a:solidFill>
                  <a:schemeClr val="dk1"/>
                </a:solidFill>
              </a:rPr>
              <a:t> 	- leerling communiceert respectvol</a:t>
            </a:r>
            <a:br>
              <a:rPr lang="nl-BE" sz="1500">
                <a:solidFill>
                  <a:schemeClr val="dk1"/>
                </a:solidFill>
              </a:rPr>
            </a:br>
            <a:r>
              <a:rPr lang="nl-BE" sz="1500">
                <a:solidFill>
                  <a:schemeClr val="dk1"/>
                </a:solidFill>
              </a:rPr>
              <a:t> 	- leerling werkt samen met medeleerlingen, anderen, …</a:t>
            </a:r>
            <a:br>
              <a:rPr lang="nl-BE" sz="1500">
                <a:solidFill>
                  <a:schemeClr val="dk1"/>
                </a:solidFill>
              </a:rPr>
            </a:br>
            <a:r>
              <a:rPr lang="nl-BE" sz="1500">
                <a:solidFill>
                  <a:schemeClr val="dk1"/>
                </a:solidFill>
              </a:rPr>
              <a:t> 	- leerling bereidt zijn taken voor</a:t>
            </a:r>
            <a:br>
              <a:rPr lang="nl-BE" sz="1500">
                <a:solidFill>
                  <a:schemeClr val="dk1"/>
                </a:solidFill>
              </a:rPr>
            </a:br>
            <a:r>
              <a:rPr lang="nl-BE" sz="1500">
                <a:solidFill>
                  <a:schemeClr val="dk1"/>
                </a:solidFill>
              </a:rPr>
              <a:t>	- leerling organiseert zijn taken</a:t>
            </a:r>
            <a:endParaRPr sz="1500">
              <a:solidFill>
                <a:schemeClr val="dk1"/>
              </a:solidFill>
            </a:endParaRPr>
          </a:p>
          <a:p>
            <a:pPr indent="0" lvl="0" marL="0" rtl="0" algn="l">
              <a:spcBef>
                <a:spcPts val="0"/>
              </a:spcBef>
              <a:spcAft>
                <a:spcPts val="0"/>
              </a:spcAft>
              <a:buClr>
                <a:schemeClr val="dk1"/>
              </a:buClr>
              <a:buSzPts val="1800"/>
              <a:buFont typeface="Arial"/>
              <a:buNone/>
            </a:pPr>
            <a:r>
              <a:rPr lang="nl-BE" sz="1500">
                <a:solidFill>
                  <a:schemeClr val="dk1"/>
                </a:solidFill>
              </a:rPr>
              <a:t>	- leerling kijkt naar het resultaat van zijn werk</a:t>
            </a:r>
            <a:br>
              <a:rPr lang="nl-BE" sz="1500">
                <a:solidFill>
                  <a:schemeClr val="dk1"/>
                </a:solidFill>
              </a:rPr>
            </a:br>
            <a:r>
              <a:rPr lang="nl-BE" sz="1500">
                <a:solidFill>
                  <a:schemeClr val="dk1"/>
                </a:solidFill>
              </a:rPr>
              <a:t>	- leerling staat open voor feedback</a:t>
            </a:r>
            <a:br>
              <a:rPr lang="nl-BE" sz="1500">
                <a:solidFill>
                  <a:schemeClr val="dk1"/>
                </a:solidFill>
              </a:rPr>
            </a:br>
            <a:r>
              <a:rPr lang="nl-BE" sz="1500">
                <a:solidFill>
                  <a:schemeClr val="dk1"/>
                </a:solidFill>
              </a:rPr>
              <a:t> 	- leerling leert uit eigen fouten</a:t>
            </a:r>
            <a:endParaRPr sz="1500">
              <a:solidFill>
                <a:schemeClr val="dk1"/>
              </a:solidFill>
            </a:endParaRPr>
          </a:p>
          <a:p>
            <a:pPr indent="0" lvl="0" marL="0" rtl="0" algn="l">
              <a:spcBef>
                <a:spcPts val="0"/>
              </a:spcBef>
              <a:spcAft>
                <a:spcPts val="0"/>
              </a:spcAft>
              <a:buClr>
                <a:schemeClr val="dk1"/>
              </a:buClr>
              <a:buSzPts val="1800"/>
              <a:buFont typeface="Arial"/>
              <a:buNone/>
            </a:pPr>
            <a:r>
              <a:rPr lang="nl-BE" sz="1500">
                <a:solidFill>
                  <a:schemeClr val="dk1"/>
                </a:solidFill>
              </a:rPr>
              <a:t>	- leerling werkt kwaliteitsvol en werkt netjes af</a:t>
            </a:r>
            <a:endParaRPr sz="1500">
              <a:solidFill>
                <a:schemeClr val="dk1"/>
              </a:solidFill>
            </a:endParaRPr>
          </a:p>
          <a:p>
            <a:pPr indent="0" lvl="0" marL="0" marR="0" rtl="0" algn="l">
              <a:lnSpc>
                <a:spcPct val="100000"/>
              </a:lnSpc>
              <a:spcBef>
                <a:spcPts val="0"/>
              </a:spcBef>
              <a:spcAft>
                <a:spcPts val="0"/>
              </a:spcAft>
              <a:buClr>
                <a:srgbClr val="000000"/>
              </a:buClr>
              <a:buSzPts val="1800"/>
              <a:buFont typeface="Arial"/>
              <a:buNone/>
            </a:pPr>
            <a:br>
              <a:rPr b="0" i="0" lang="nl-BE" sz="1800" u="none" cap="none" strike="noStrike">
                <a:solidFill>
                  <a:schemeClr val="dk1"/>
                </a:solidFill>
                <a:latin typeface="Arial"/>
                <a:ea typeface="Arial"/>
                <a:cs typeface="Arial"/>
                <a:sym typeface="Arial"/>
              </a:rPr>
            </a:br>
            <a:r>
              <a:rPr b="0" i="0" lang="nl-BE" sz="1800" u="none" cap="none" strike="noStrike">
                <a:solidFill>
                  <a:schemeClr val="dk1"/>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nl-BE" sz="1800" u="none" cap="none" strike="noStrike">
                <a:solidFill>
                  <a:schemeClr val="dk1"/>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g2b6eb078479_0_0"/>
          <p:cNvSpPr txBox="1"/>
          <p:nvPr>
            <p:ph type="title"/>
          </p:nvPr>
        </p:nvSpPr>
        <p:spPr>
          <a:xfrm>
            <a:off x="1619672" y="836712"/>
            <a:ext cx="6951600" cy="580800"/>
          </a:xfrm>
          <a:prstGeom prst="rect">
            <a:avLst/>
          </a:prstGeom>
          <a:noFill/>
          <a:ln>
            <a:noFill/>
          </a:ln>
        </p:spPr>
        <p:txBody>
          <a:bodyPr anchorCtr="0" anchor="t" bIns="45700" lIns="0" spcFirstLastPara="1" rIns="91425" wrap="square" tIns="0">
            <a:normAutofit fontScale="90000"/>
          </a:bodyPr>
          <a:lstStyle/>
          <a:p>
            <a:pPr indent="0" lvl="0" marL="0" rtl="0" algn="ctr">
              <a:lnSpc>
                <a:spcPct val="100000"/>
              </a:lnSpc>
              <a:spcBef>
                <a:spcPts val="0"/>
              </a:spcBef>
              <a:spcAft>
                <a:spcPts val="0"/>
              </a:spcAft>
              <a:buClr>
                <a:srgbClr val="E4160A"/>
              </a:buClr>
              <a:buSzPct val="100000"/>
              <a:buFont typeface="Arial"/>
              <a:buNone/>
            </a:pPr>
            <a:r>
              <a:rPr lang="nl-BE"/>
              <a:t>Voorwaarden voor de leerling om te starten in duaal leren</a:t>
            </a:r>
            <a:br>
              <a:rPr lang="nl-BE"/>
            </a:br>
            <a:endParaRPr/>
          </a:p>
        </p:txBody>
      </p:sp>
      <p:sp>
        <p:nvSpPr>
          <p:cNvPr id="94" name="Google Shape;94;g2b6eb078479_0_0"/>
          <p:cNvSpPr txBox="1"/>
          <p:nvPr/>
        </p:nvSpPr>
        <p:spPr>
          <a:xfrm>
            <a:off x="1174050" y="1907825"/>
            <a:ext cx="7130100" cy="4756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nl-BE" sz="1800" u="none" cap="none" strike="noStrike">
                <a:solidFill>
                  <a:schemeClr val="dk1"/>
                </a:solidFill>
                <a:latin typeface="Arial"/>
                <a:ea typeface="Arial"/>
                <a:cs typeface="Arial"/>
                <a:sym typeface="Arial"/>
              </a:rPr>
              <a:t>Arbeidsrijpheid en arbeidsbereidheid</a:t>
            </a: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sz="1800">
              <a:solidFill>
                <a:schemeClr val="dk1"/>
              </a:solidFill>
            </a:endParaRPr>
          </a:p>
          <a:p>
            <a:pPr indent="0" lvl="0" marL="0" rtl="0" algn="l">
              <a:spcBef>
                <a:spcPts val="0"/>
              </a:spcBef>
              <a:spcAft>
                <a:spcPts val="0"/>
              </a:spcAft>
              <a:buClr>
                <a:schemeClr val="dk1"/>
              </a:buClr>
              <a:buSzPts val="1100"/>
              <a:buFont typeface="Arial"/>
              <a:buNone/>
            </a:pPr>
            <a:r>
              <a:rPr lang="nl-BE" sz="1800" u="sng">
                <a:solidFill>
                  <a:schemeClr val="dk1"/>
                </a:solidFill>
              </a:rPr>
              <a:t>Arbeidsbereidheid:</a:t>
            </a:r>
            <a:r>
              <a:rPr lang="nl-BE" sz="1800">
                <a:solidFill>
                  <a:schemeClr val="dk1"/>
                </a:solidFill>
              </a:rPr>
              <a:t>	</a:t>
            </a:r>
            <a:endParaRPr sz="1800">
              <a:solidFill>
                <a:schemeClr val="dk1"/>
              </a:solidFill>
            </a:endParaRPr>
          </a:p>
          <a:p>
            <a:pPr indent="0" lvl="0" marL="914400" rtl="0" algn="l">
              <a:spcBef>
                <a:spcPts val="0"/>
              </a:spcBef>
              <a:spcAft>
                <a:spcPts val="0"/>
              </a:spcAft>
              <a:buClr>
                <a:schemeClr val="dk1"/>
              </a:buClr>
              <a:buSzPts val="1100"/>
              <a:buFont typeface="Arial"/>
              <a:buNone/>
            </a:pPr>
            <a:r>
              <a:rPr lang="nl-BE">
                <a:solidFill>
                  <a:schemeClr val="dk1"/>
                </a:solidFill>
              </a:rPr>
              <a:t>-</a:t>
            </a:r>
            <a:r>
              <a:rPr lang="nl-BE" sz="1800">
                <a:solidFill>
                  <a:schemeClr val="dk1"/>
                </a:solidFill>
              </a:rPr>
              <a:t> </a:t>
            </a:r>
            <a:r>
              <a:rPr lang="nl-BE">
                <a:solidFill>
                  <a:schemeClr val="dk1"/>
                </a:solidFill>
              </a:rPr>
              <a:t>Motivatie en wil van een persoon om actief deel te nemen aan de werkplek EN de taken die daarbij horen (verantwoordelijkheidsgevoel, bereidheid om te leren en zich aan te passen aan veranderende omstandigheden)</a:t>
            </a:r>
            <a:br>
              <a:rPr lang="nl-BE">
                <a:solidFill>
                  <a:schemeClr val="dk1"/>
                </a:solidFill>
              </a:rPr>
            </a:br>
            <a:r>
              <a:rPr lang="nl-BE">
                <a:solidFill>
                  <a:schemeClr val="dk1"/>
                </a:solidFill>
              </a:rPr>
              <a:t> </a:t>
            </a:r>
            <a:br>
              <a:rPr lang="nl-BE">
                <a:solidFill>
                  <a:schemeClr val="dk1"/>
                </a:solidFill>
              </a:rPr>
            </a:br>
            <a:r>
              <a:rPr lang="nl-BE">
                <a:solidFill>
                  <a:schemeClr val="dk1"/>
                </a:solidFill>
              </a:rPr>
              <a:t> </a:t>
            </a:r>
            <a:r>
              <a:rPr lang="nl-BE" sz="1500">
                <a:solidFill>
                  <a:schemeClr val="dk1"/>
                </a:solidFill>
              </a:rPr>
              <a:t>- leerling toont duidelijke interesse in duale traject</a:t>
            </a:r>
            <a:br>
              <a:rPr lang="nl-BE" sz="1500">
                <a:solidFill>
                  <a:schemeClr val="dk1"/>
                </a:solidFill>
              </a:rPr>
            </a:br>
            <a:r>
              <a:rPr lang="nl-BE" sz="1500">
                <a:solidFill>
                  <a:schemeClr val="dk1"/>
                </a:solidFill>
              </a:rPr>
              <a:t> - leerling kan voor- en nadelen van gekozen beroep uitleggen</a:t>
            </a:r>
            <a:br>
              <a:rPr lang="nl-BE" sz="1500">
                <a:solidFill>
                  <a:schemeClr val="dk1"/>
                </a:solidFill>
              </a:rPr>
            </a:br>
            <a:r>
              <a:rPr lang="nl-BE" sz="1500">
                <a:solidFill>
                  <a:schemeClr val="dk1"/>
                </a:solidFill>
              </a:rPr>
              <a:t> - leerling kan eigen sterktes en werkpunten in dit beroep zien en   uitleggen</a:t>
            </a:r>
            <a:br>
              <a:rPr lang="nl-BE" sz="1500">
                <a:solidFill>
                  <a:schemeClr val="dk1"/>
                </a:solidFill>
              </a:rPr>
            </a:br>
            <a:r>
              <a:rPr lang="nl-BE" sz="1500">
                <a:solidFill>
                  <a:schemeClr val="dk1"/>
                </a:solidFill>
              </a:rPr>
              <a:t>- leerling is leergierig </a:t>
            </a:r>
            <a:br>
              <a:rPr lang="nl-BE" sz="1500">
                <a:solidFill>
                  <a:schemeClr val="dk1"/>
                </a:solidFill>
              </a:rPr>
            </a:br>
            <a:r>
              <a:rPr lang="nl-BE" sz="1500">
                <a:solidFill>
                  <a:schemeClr val="dk1"/>
                </a:solidFill>
              </a:rPr>
              <a:t>- leerling heeft gezonde dosis zelfvertrouwen</a:t>
            </a:r>
            <a:endParaRPr sz="1500">
              <a:solidFill>
                <a:schemeClr val="dk1"/>
              </a:solidFill>
            </a:endParaRPr>
          </a:p>
          <a:p>
            <a:pPr indent="0" lvl="0" marL="914400" rtl="0" algn="l">
              <a:spcBef>
                <a:spcPts val="0"/>
              </a:spcBef>
              <a:spcAft>
                <a:spcPts val="0"/>
              </a:spcAft>
              <a:buClr>
                <a:schemeClr val="dk1"/>
              </a:buClr>
              <a:buSzPts val="1100"/>
              <a:buFont typeface="Arial"/>
              <a:buNone/>
            </a:pPr>
            <a:r>
              <a:rPr lang="nl-BE" sz="1500">
                <a:solidFill>
                  <a:schemeClr val="dk1"/>
                </a:solidFill>
              </a:rPr>
              <a:t>- leerling schat eigen capaciteiten goed in</a:t>
            </a:r>
            <a:br>
              <a:rPr lang="nl-BE" sz="1500">
                <a:solidFill>
                  <a:schemeClr val="dk1"/>
                </a:solidFill>
              </a:rPr>
            </a:br>
            <a:r>
              <a:rPr lang="nl-BE" sz="1500">
                <a:solidFill>
                  <a:schemeClr val="dk1"/>
                </a:solidFill>
              </a:rPr>
              <a:t>- leerling is bereid zijn om extra inspanningen te leveren</a:t>
            </a:r>
            <a:br>
              <a:rPr lang="nl-BE" sz="1500">
                <a:solidFill>
                  <a:schemeClr val="dk1"/>
                </a:solidFill>
              </a:rPr>
            </a:br>
            <a:r>
              <a:rPr lang="nl-BE" sz="1500">
                <a:solidFill>
                  <a:schemeClr val="dk1"/>
                </a:solidFill>
              </a:rPr>
              <a:t>- leerling heeft inzicht in de werkomstandigheden</a:t>
            </a:r>
            <a:endParaRPr sz="1100">
              <a:solidFill>
                <a:schemeClr val="dk1"/>
              </a:solidFill>
            </a:endParaRPr>
          </a:p>
          <a:p>
            <a:pPr indent="0" lvl="0" marL="0" marR="0" rtl="0" algn="l">
              <a:lnSpc>
                <a:spcPct val="100000"/>
              </a:lnSpc>
              <a:spcBef>
                <a:spcPts val="0"/>
              </a:spcBef>
              <a:spcAft>
                <a:spcPts val="0"/>
              </a:spcAft>
              <a:buClr>
                <a:srgbClr val="000000"/>
              </a:buClr>
              <a:buSzPts val="1800"/>
              <a:buFont typeface="Arial"/>
              <a:buNone/>
            </a:pPr>
            <a:r>
              <a:t/>
            </a:r>
            <a:endParaRPr b="1" sz="1800">
              <a:solidFill>
                <a:schemeClr val="dk1"/>
              </a:solidFill>
            </a:endParaRPr>
          </a:p>
          <a:p>
            <a:pPr indent="0" lvl="0" marL="0" marR="0" rtl="0" algn="l">
              <a:lnSpc>
                <a:spcPct val="100000"/>
              </a:lnSpc>
              <a:spcBef>
                <a:spcPts val="0"/>
              </a:spcBef>
              <a:spcAft>
                <a:spcPts val="0"/>
              </a:spcAft>
              <a:buClr>
                <a:srgbClr val="000000"/>
              </a:buClr>
              <a:buSzPts val="1800"/>
              <a:buFont typeface="Arial"/>
              <a:buNone/>
            </a:pPr>
            <a:br>
              <a:rPr b="0" i="0" lang="nl-BE" sz="1800" u="none" cap="none" strike="noStrike">
                <a:solidFill>
                  <a:schemeClr val="dk1"/>
                </a:solidFill>
                <a:latin typeface="Arial"/>
                <a:ea typeface="Arial"/>
                <a:cs typeface="Arial"/>
                <a:sym typeface="Arial"/>
              </a:rPr>
            </a:br>
            <a:r>
              <a:rPr b="0" i="0" lang="nl-BE" sz="1800" u="none" cap="none" strike="noStrike">
                <a:solidFill>
                  <a:schemeClr val="dk1"/>
                </a:solidFill>
                <a:latin typeface="Arial"/>
                <a:ea typeface="Arial"/>
                <a:cs typeface="Arial"/>
                <a:sym typeface="Arial"/>
              </a:rPr>
              <a:t>   </a:t>
            </a:r>
            <a:endParaRPr b="0" i="0" sz="1500" u="none" cap="none" strike="noStrik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g2b8160ef93e_1_47"/>
          <p:cNvSpPr txBox="1"/>
          <p:nvPr>
            <p:ph type="title"/>
          </p:nvPr>
        </p:nvSpPr>
        <p:spPr>
          <a:xfrm>
            <a:off x="1619672" y="836711"/>
            <a:ext cx="6951600" cy="842700"/>
          </a:xfrm>
          <a:prstGeom prst="rect">
            <a:avLst/>
          </a:prstGeom>
          <a:noFill/>
          <a:ln cap="flat" cmpd="sng" w="9525">
            <a:solidFill>
              <a:schemeClr val="dk1"/>
            </a:solidFill>
            <a:prstDash val="solid"/>
            <a:round/>
            <a:headEnd len="sm" w="sm" type="none"/>
            <a:tailEnd len="sm" w="sm" type="none"/>
          </a:ln>
        </p:spPr>
        <p:txBody>
          <a:bodyPr anchorCtr="0" anchor="t" bIns="45700" lIns="0" spcFirstLastPara="1" rIns="91425" wrap="square" tIns="0">
            <a:normAutofit fontScale="90000"/>
          </a:bodyPr>
          <a:lstStyle/>
          <a:p>
            <a:pPr indent="0" lvl="0" marL="0" rtl="0" algn="l">
              <a:lnSpc>
                <a:spcPct val="100000"/>
              </a:lnSpc>
              <a:spcBef>
                <a:spcPts val="0"/>
              </a:spcBef>
              <a:spcAft>
                <a:spcPts val="0"/>
              </a:spcAft>
              <a:buClr>
                <a:srgbClr val="92D050"/>
              </a:buClr>
              <a:buSzPct val="113777"/>
              <a:buFont typeface="Arial"/>
              <a:buNone/>
            </a:pPr>
            <a:br>
              <a:rPr lang="nl-BE">
                <a:solidFill>
                  <a:srgbClr val="92D050"/>
                </a:solidFill>
              </a:rPr>
            </a:br>
            <a:br>
              <a:rPr lang="nl-BE">
                <a:solidFill>
                  <a:srgbClr val="92D050"/>
                </a:solidFill>
              </a:rPr>
            </a:br>
            <a:br>
              <a:rPr lang="nl-BE">
                <a:solidFill>
                  <a:srgbClr val="92D050"/>
                </a:solidFill>
              </a:rPr>
            </a:br>
            <a:r>
              <a:rPr lang="nl-BE" sz="3600" u="sng">
                <a:solidFill>
                  <a:schemeClr val="dk1"/>
                </a:solidFill>
              </a:rPr>
              <a:t>1</a:t>
            </a:r>
            <a:r>
              <a:rPr baseline="30000" lang="nl-BE" sz="3600" u="sng">
                <a:solidFill>
                  <a:schemeClr val="dk1"/>
                </a:solidFill>
              </a:rPr>
              <a:t>ste</a:t>
            </a:r>
            <a:r>
              <a:rPr lang="nl-BE" sz="3600" u="sng">
                <a:solidFill>
                  <a:schemeClr val="dk1"/>
                </a:solidFill>
              </a:rPr>
              <a:t> en 2</a:t>
            </a:r>
            <a:r>
              <a:rPr baseline="30000" lang="nl-BE" sz="3600" u="sng">
                <a:solidFill>
                  <a:schemeClr val="dk1"/>
                </a:solidFill>
              </a:rPr>
              <a:t>de</a:t>
            </a:r>
            <a:r>
              <a:rPr lang="nl-BE" sz="3600" u="sng">
                <a:solidFill>
                  <a:schemeClr val="dk1"/>
                </a:solidFill>
              </a:rPr>
              <a:t> jaar van de derde graad</a:t>
            </a:r>
            <a:br>
              <a:rPr lang="nl-BE" sz="3600" u="sng">
                <a:solidFill>
                  <a:schemeClr val="dk1"/>
                </a:solidFill>
              </a:rPr>
            </a:br>
            <a:r>
              <a:rPr lang="nl-BE" sz="2700" u="sng">
                <a:solidFill>
                  <a:schemeClr val="dk1"/>
                </a:solidFill>
              </a:rPr>
              <a:t> = 5</a:t>
            </a:r>
            <a:r>
              <a:rPr baseline="30000" lang="nl-BE" sz="2700" u="sng">
                <a:solidFill>
                  <a:schemeClr val="dk1"/>
                </a:solidFill>
              </a:rPr>
              <a:t>e</a:t>
            </a:r>
            <a:r>
              <a:rPr lang="nl-BE" sz="2700" u="sng">
                <a:solidFill>
                  <a:schemeClr val="dk1"/>
                </a:solidFill>
              </a:rPr>
              <a:t> + 6</a:t>
            </a:r>
            <a:r>
              <a:rPr baseline="30000" lang="nl-BE" sz="2700" u="sng">
                <a:solidFill>
                  <a:schemeClr val="dk1"/>
                </a:solidFill>
              </a:rPr>
              <a:t>e</a:t>
            </a:r>
            <a:r>
              <a:rPr lang="nl-BE" sz="2700" u="sng">
                <a:solidFill>
                  <a:schemeClr val="dk1"/>
                </a:solidFill>
              </a:rPr>
              <a:t> jaar</a:t>
            </a:r>
            <a:br>
              <a:rPr lang="nl-BE" u="sng">
                <a:solidFill>
                  <a:schemeClr val="dk1"/>
                </a:solidFill>
              </a:rPr>
            </a:br>
            <a:br>
              <a:rPr lang="nl-BE" u="sng">
                <a:solidFill>
                  <a:srgbClr val="4F6128"/>
                </a:solidFill>
              </a:rPr>
            </a:br>
            <a:r>
              <a:rPr b="0" lang="nl-BE" sz="3100">
                <a:solidFill>
                  <a:schemeClr val="dk1"/>
                </a:solidFill>
              </a:rPr>
              <a:t>- Groendecoratie</a:t>
            </a:r>
            <a:br>
              <a:rPr b="0" lang="nl-BE" sz="3100">
                <a:solidFill>
                  <a:schemeClr val="dk1"/>
                </a:solidFill>
              </a:rPr>
            </a:br>
            <a:r>
              <a:rPr b="0" lang="nl-BE" sz="3100">
                <a:solidFill>
                  <a:schemeClr val="dk1"/>
                </a:solidFill>
              </a:rPr>
              <a:t>- Plant en milieu</a:t>
            </a:r>
            <a:br>
              <a:rPr b="0" lang="nl-BE" sz="3100">
                <a:solidFill>
                  <a:schemeClr val="dk1"/>
                </a:solidFill>
              </a:rPr>
            </a:br>
            <a:r>
              <a:rPr b="0" lang="nl-BE" sz="3100">
                <a:solidFill>
                  <a:schemeClr val="dk1"/>
                </a:solidFill>
              </a:rPr>
              <a:t>- Dier en milieu</a:t>
            </a:r>
            <a:br>
              <a:rPr b="0" lang="nl-BE" sz="3100">
                <a:solidFill>
                  <a:schemeClr val="dk1"/>
                </a:solidFill>
              </a:rPr>
            </a:br>
            <a:r>
              <a:rPr b="0" lang="nl-BE" sz="3100">
                <a:solidFill>
                  <a:schemeClr val="dk1"/>
                </a:solidFill>
              </a:rPr>
              <a:t>- Groenaanleg en -beheer</a:t>
            </a:r>
            <a:br>
              <a:rPr b="0" lang="nl-BE" sz="3100">
                <a:solidFill>
                  <a:schemeClr val="dk1"/>
                </a:solidFill>
              </a:rPr>
            </a:br>
            <a:r>
              <a:rPr b="0" lang="nl-BE" sz="3000">
                <a:solidFill>
                  <a:srgbClr val="0000FF"/>
                </a:solidFill>
              </a:rPr>
              <a:t>- Sanitaire- en verwarmingsinstallaties                  </a:t>
            </a:r>
            <a:endParaRPr b="0" sz="3000">
              <a:solidFill>
                <a:srgbClr val="0000FF"/>
              </a:solidFill>
            </a:endParaRPr>
          </a:p>
          <a:p>
            <a:pPr indent="0" lvl="0" marL="0" rtl="0" algn="l">
              <a:lnSpc>
                <a:spcPct val="100000"/>
              </a:lnSpc>
              <a:spcBef>
                <a:spcPts val="0"/>
              </a:spcBef>
              <a:spcAft>
                <a:spcPts val="0"/>
              </a:spcAft>
              <a:buClr>
                <a:srgbClr val="E4160A"/>
              </a:buClr>
              <a:buSzPct val="106666"/>
              <a:buFont typeface="Arial"/>
              <a:buNone/>
            </a:pPr>
            <a:r>
              <a:rPr b="0" lang="nl-BE" sz="3000">
                <a:solidFill>
                  <a:srgbClr val="0000FF"/>
                </a:solidFill>
              </a:rPr>
              <a:t>- Koelinstallaties</a:t>
            </a:r>
            <a:endParaRPr b="0" sz="3000">
              <a:solidFill>
                <a:srgbClr val="0000FF"/>
              </a:solidFill>
            </a:endParaRPr>
          </a:p>
        </p:txBody>
      </p:sp>
      <p:sp>
        <p:nvSpPr>
          <p:cNvPr id="100" name="Google Shape;100;g2b8160ef93e_1_47"/>
          <p:cNvSpPr txBox="1"/>
          <p:nvPr/>
        </p:nvSpPr>
        <p:spPr>
          <a:xfrm>
            <a:off x="3200400" y="3200400"/>
            <a:ext cx="2743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1" name="Google Shape;101;g2b8160ef93e_1_47"/>
          <p:cNvSpPr txBox="1"/>
          <p:nvPr/>
        </p:nvSpPr>
        <p:spPr>
          <a:xfrm>
            <a:off x="3200400" y="3200400"/>
            <a:ext cx="2743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2" name="Google Shape;102;g2b8160ef93e_1_47"/>
          <p:cNvSpPr txBox="1"/>
          <p:nvPr/>
        </p:nvSpPr>
        <p:spPr>
          <a:xfrm>
            <a:off x="1619675" y="836701"/>
            <a:ext cx="6951600" cy="842700"/>
          </a:xfrm>
          <a:prstGeom prst="rect">
            <a:avLst/>
          </a:prstGeom>
          <a:noFill/>
          <a:ln>
            <a:noFill/>
          </a:ln>
        </p:spPr>
        <p:txBody>
          <a:bodyPr anchorCtr="0" anchor="t" bIns="45700" lIns="0" spcFirstLastPara="1" rIns="91425" wrap="square" tIns="0">
            <a:noAutofit/>
          </a:bodyPr>
          <a:lstStyle/>
          <a:p>
            <a:pPr indent="0" lvl="0" marL="0" marR="0" rtl="0" algn="l">
              <a:lnSpc>
                <a:spcPct val="100000"/>
              </a:lnSpc>
              <a:spcBef>
                <a:spcPts val="0"/>
              </a:spcBef>
              <a:spcAft>
                <a:spcPts val="0"/>
              </a:spcAft>
              <a:buClr>
                <a:srgbClr val="E4160A"/>
              </a:buClr>
              <a:buSzPts val="2800"/>
              <a:buFont typeface="Arial"/>
              <a:buNone/>
            </a:pPr>
            <a:r>
              <a:rPr b="1" i="0" lang="nl-BE" sz="2800" u="none" cap="none" strike="noStrike">
                <a:solidFill>
                  <a:srgbClr val="E4160A"/>
                </a:solidFill>
                <a:latin typeface="Arial"/>
                <a:ea typeface="Arial"/>
                <a:cs typeface="Arial"/>
                <a:sym typeface="Arial"/>
              </a:rPr>
              <a:t>Opleidingen in duaal leren (De Wijnpers)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E4160A"/>
              </a:buClr>
              <a:buSzPts val="2800"/>
              <a:buFont typeface="Arial"/>
              <a:buNone/>
            </a:pPr>
            <a:br>
              <a:rPr b="1" i="0" lang="nl-BE" sz="2800" u="none" cap="none" strike="noStrike">
                <a:solidFill>
                  <a:srgbClr val="E4160A"/>
                </a:solidFill>
                <a:latin typeface="Arial"/>
                <a:ea typeface="Arial"/>
                <a:cs typeface="Arial"/>
                <a:sym typeface="Arial"/>
              </a:rPr>
            </a:br>
            <a:endParaRPr b="1" i="0" sz="2800" u="none" cap="none" strike="noStrike">
              <a:solidFill>
                <a:srgbClr val="E4160A"/>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Kantoorthema">
  <a:themeElements>
    <a:clrScheme name="Kantoor">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resentatie">
  <a:themeElements>
    <a:clrScheme name="Kantoor">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2015-04-30T11:06:11Z</dcterms:created>
  <dc:creator>De Wijnpers</dc:creator>
</cp:coreProperties>
</file>